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76" r:id="rId6"/>
    <p:sldId id="260" r:id="rId7"/>
    <p:sldId id="270" r:id="rId8"/>
    <p:sldId id="271" r:id="rId9"/>
    <p:sldId id="275" r:id="rId10"/>
    <p:sldId id="297" r:id="rId11"/>
    <p:sldId id="298" r:id="rId12"/>
    <p:sldId id="273" r:id="rId13"/>
    <p:sldId id="279" r:id="rId14"/>
    <p:sldId id="281" r:id="rId15"/>
    <p:sldId id="295" r:id="rId16"/>
    <p:sldId id="277" r:id="rId17"/>
    <p:sldId id="278" r:id="rId18"/>
    <p:sldId id="282" r:id="rId19"/>
    <p:sldId id="283" r:id="rId20"/>
    <p:sldId id="284" r:id="rId21"/>
    <p:sldId id="285" r:id="rId22"/>
    <p:sldId id="286" r:id="rId23"/>
    <p:sldId id="287" r:id="rId24"/>
    <p:sldId id="296" r:id="rId25"/>
    <p:sldId id="290" r:id="rId26"/>
    <p:sldId id="288" r:id="rId27"/>
    <p:sldId id="289" r:id="rId28"/>
    <p:sldId id="299" r:id="rId29"/>
    <p:sldId id="291" r:id="rId30"/>
    <p:sldId id="292" r:id="rId31"/>
    <p:sldId id="293" r:id="rId32"/>
    <p:sldId id="294" r:id="rId33"/>
    <p:sldId id="280" r:id="rId34"/>
    <p:sldId id="264" r:id="rId35"/>
    <p:sldId id="269" r:id="rId36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otham Pro Light" panose="02000503030000020004" pitchFamily="50" charset="0"/>
      <p:regular r:id="rId43"/>
      <p:italic r:id="rId44"/>
    </p:embeddedFont>
    <p:embeddedFont>
      <p:font typeface="Poppins ExtraBold" panose="00000900000000000000" pitchFamily="2" charset="0"/>
      <p:bold r:id="rId45"/>
      <p:boldItalic r:id="rId46"/>
    </p:embeddedFont>
    <p:embeddedFont>
      <p:font typeface="Space Grotesk" pitchFamily="2" charset="0"/>
      <p:regular r:id="rId47"/>
      <p:bold r:id="rId4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D0F"/>
    <a:srgbClr val="FFA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D0283-720C-7F30-7700-C322C79F14C0}" v="1" dt="2022-01-13T16:04:02.233"/>
    <p1510:client id="{0D837587-49D7-C199-F36B-5F61C5EBE4A5}" v="4" dt="2022-01-13T14:02:34.067"/>
    <p1510:client id="{2177807A-E844-4982-F26A-F9208A5B3B82}" v="126" dt="2022-01-13T13:58:10.859"/>
    <p1510:client id="{91B32162-0DC5-5840-BACB-EAC18B3198C7}" v="4" dt="2022-01-07T14:38:27.013"/>
    <p1510:client id="{E10DF205-E0A7-EEB3-4569-93BD7FE75DD4}" v="50" dt="2022-01-17T17:54:59.712"/>
    <p1510:client id="{47DD4C19-C82A-EC76-A2E8-49E4D98D0F94}" v="258" dt="2022-01-19T12:45:10.477"/>
    <p1510:client id="{72670885-D75D-2C5F-42D4-97282862E8BC}" v="28" dt="2022-01-18T18:47:54.095"/>
    <p1510:client id="{BB58B232-6F6F-F9B8-2F18-8303F410D2CC}" v="440" dt="2022-01-06T15:12:15.970"/>
    <p1510:client id="{AED12204-4E0F-059E-66D3-5AD9788EF099}" v="20" dt="2021-12-17T14:19:14.355"/>
    <p1510:client id="{7583A51C-3D79-B5CB-C700-E81B3C081481}" v="23" dt="2021-12-17T12:00:10.052"/>
    <p1510:client id="{9C665169-A0CC-A463-C979-30B351D15ED1}" v="856" dt="2021-12-16T18:09:37.571"/>
    <p1510:client id="{B95057CA-DE7A-EE34-185F-28130006410C}" v="1242" dt="2022-01-13T04:33:44.256"/>
    <p1510:client id="{BF0C751E-1A21-1629-5E02-A80F5D8BB4EA}" v="40" dt="2022-01-07T14:52:08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2F4718-BB77-4469-B161-6EA792DF6B4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ADA85A-E234-4557-8F35-5BFE26BBF604}">
      <dgm:prSet/>
      <dgm:spPr/>
      <dgm:t>
        <a:bodyPr/>
        <a:lstStyle/>
        <a:p>
          <a:pPr rtl="0"/>
          <a:r>
            <a:rPr lang="pt-BR" dirty="0">
              <a:latin typeface="Poppins ExtraBold"/>
            </a:rPr>
            <a:t>Introdução </a:t>
          </a:r>
          <a:endParaRPr lang="en-US" dirty="0">
            <a:latin typeface="Poppins ExtraBold"/>
          </a:endParaRPr>
        </a:p>
      </dgm:t>
    </dgm:pt>
    <dgm:pt modelId="{B65D7282-7650-4846-B133-09AD4A344D46}" type="parTrans" cxnId="{05732A67-3A83-4686-A550-C164B42B481B}">
      <dgm:prSet/>
      <dgm:spPr/>
      <dgm:t>
        <a:bodyPr/>
        <a:lstStyle/>
        <a:p>
          <a:endParaRPr lang="en-US"/>
        </a:p>
      </dgm:t>
    </dgm:pt>
    <dgm:pt modelId="{CBFEAE60-F473-431E-8343-5D326AADCF14}" type="sibTrans" cxnId="{05732A67-3A83-4686-A550-C164B42B481B}">
      <dgm:prSet/>
      <dgm:spPr/>
      <dgm:t>
        <a:bodyPr/>
        <a:lstStyle/>
        <a:p>
          <a:endParaRPr lang="en-US"/>
        </a:p>
      </dgm:t>
    </dgm:pt>
    <dgm:pt modelId="{8E50643F-2B43-4B6F-88EF-7A11CCC4DF3C}">
      <dgm:prSet phldr="0"/>
      <dgm:spPr/>
      <dgm:t>
        <a:bodyPr/>
        <a:lstStyle/>
        <a:p>
          <a:pPr rtl="0"/>
          <a:r>
            <a:rPr lang="pt-BR" dirty="0">
              <a:latin typeface="Poppins ExtraBold"/>
            </a:rPr>
            <a:t> Ferramentas de testes disponíveis no mercado</a:t>
          </a:r>
          <a:endParaRPr lang="pt-BR" dirty="0"/>
        </a:p>
      </dgm:t>
    </dgm:pt>
    <dgm:pt modelId="{A9A4674A-18E2-4F29-B76F-288EEB1ED7FA}" type="parTrans" cxnId="{9C00892C-C1C7-43E5-8C54-A0DCFF99F1DC}">
      <dgm:prSet/>
      <dgm:spPr/>
      <dgm:t>
        <a:bodyPr/>
        <a:lstStyle/>
        <a:p>
          <a:endParaRPr lang="en-US"/>
        </a:p>
      </dgm:t>
    </dgm:pt>
    <dgm:pt modelId="{BAFC5ABC-8EA2-4244-B72A-BF79BFC6D55B}" type="sibTrans" cxnId="{9C00892C-C1C7-43E5-8C54-A0DCFF99F1DC}">
      <dgm:prSet/>
      <dgm:spPr/>
      <dgm:t>
        <a:bodyPr/>
        <a:lstStyle/>
        <a:p>
          <a:endParaRPr lang="en-US"/>
        </a:p>
      </dgm:t>
    </dgm:pt>
    <dgm:pt modelId="{8D20E718-2A61-4469-AA7A-A74C48DEDFFB}">
      <dgm:prSet phldr="0"/>
      <dgm:spPr/>
      <dgm:t>
        <a:bodyPr/>
        <a:lstStyle/>
        <a:p>
          <a:pPr rtl="0"/>
          <a:r>
            <a:rPr lang="pt-BR" dirty="0">
              <a:latin typeface="Poppins ExtraBold"/>
            </a:rPr>
            <a:t> Porque usar o Postman?</a:t>
          </a:r>
          <a:endParaRPr lang="pt-BR" dirty="0"/>
        </a:p>
      </dgm:t>
    </dgm:pt>
    <dgm:pt modelId="{99C3B7E9-998C-4E02-919D-C9A9F9A454EB}" type="parTrans" cxnId="{AA3E536C-04C9-400B-8F8C-31340566448F}">
      <dgm:prSet/>
      <dgm:spPr/>
      <dgm:t>
        <a:bodyPr/>
        <a:lstStyle/>
        <a:p>
          <a:endParaRPr lang="en-US"/>
        </a:p>
      </dgm:t>
    </dgm:pt>
    <dgm:pt modelId="{5D07D6FC-E87E-4CB5-9D07-F5965F87A8CC}" type="sibTrans" cxnId="{AA3E536C-04C9-400B-8F8C-31340566448F}">
      <dgm:prSet/>
      <dgm:spPr/>
      <dgm:t>
        <a:bodyPr/>
        <a:lstStyle/>
        <a:p>
          <a:endParaRPr lang="en-US"/>
        </a:p>
      </dgm:t>
    </dgm:pt>
    <dgm:pt modelId="{B6F42FBA-0BB7-4C42-9434-BF3E0104F0FA}">
      <dgm:prSet/>
      <dgm:spPr/>
      <dgm:t>
        <a:bodyPr/>
        <a:lstStyle/>
        <a:p>
          <a:pPr rtl="0"/>
          <a:r>
            <a:rPr lang="pt-BR" dirty="0">
              <a:latin typeface="Poppins ExtraBold"/>
            </a:rPr>
            <a:t> Demonstração Prática </a:t>
          </a:r>
          <a:endParaRPr lang="en-US" dirty="0"/>
        </a:p>
      </dgm:t>
    </dgm:pt>
    <dgm:pt modelId="{49ECF140-8CBE-4EE7-8502-4470784FB99D}" type="parTrans" cxnId="{C9272E71-1DD6-4CC3-A0EF-1632E65CEE68}">
      <dgm:prSet/>
      <dgm:spPr/>
      <dgm:t>
        <a:bodyPr/>
        <a:lstStyle/>
        <a:p>
          <a:endParaRPr lang="en-US"/>
        </a:p>
      </dgm:t>
    </dgm:pt>
    <dgm:pt modelId="{9212C490-6F52-416A-9D4A-B4E53E4E094C}" type="sibTrans" cxnId="{C9272E71-1DD6-4CC3-A0EF-1632E65CEE68}">
      <dgm:prSet/>
      <dgm:spPr/>
      <dgm:t>
        <a:bodyPr/>
        <a:lstStyle/>
        <a:p>
          <a:endParaRPr lang="en-US"/>
        </a:p>
      </dgm:t>
    </dgm:pt>
    <dgm:pt modelId="{E67AC489-4433-46EC-B959-3B6F520614AB}">
      <dgm:prSet phldr="0"/>
      <dgm:spPr/>
      <dgm:t>
        <a:bodyPr/>
        <a:lstStyle/>
        <a:p>
          <a:pPr rtl="0"/>
          <a:r>
            <a:rPr lang="pt-BR" dirty="0">
              <a:latin typeface="Poppins ExtraBold"/>
            </a:rPr>
            <a:t> Criação de uma suíte de testes de uma API pública</a:t>
          </a:r>
          <a:endParaRPr lang="pt-BR" dirty="0"/>
        </a:p>
      </dgm:t>
    </dgm:pt>
    <dgm:pt modelId="{68EF496A-54DC-47E9-B0B9-08DE73D007A5}" type="parTrans" cxnId="{FA1EDD05-8E3E-4DBC-86BF-F66F40BA4EF4}">
      <dgm:prSet/>
      <dgm:spPr/>
      <dgm:t>
        <a:bodyPr/>
        <a:lstStyle/>
        <a:p>
          <a:endParaRPr lang="en-US"/>
        </a:p>
      </dgm:t>
    </dgm:pt>
    <dgm:pt modelId="{3333AA9D-0AA7-4F0C-8857-CE85D6EFF0F9}" type="sibTrans" cxnId="{FA1EDD05-8E3E-4DBC-86BF-F66F40BA4EF4}">
      <dgm:prSet/>
      <dgm:spPr/>
      <dgm:t>
        <a:bodyPr/>
        <a:lstStyle/>
        <a:p>
          <a:endParaRPr lang="en-US"/>
        </a:p>
      </dgm:t>
    </dgm:pt>
    <dgm:pt modelId="{C3DF5511-0836-440E-8875-2DF427BB3F11}">
      <dgm:prSet/>
      <dgm:spPr/>
      <dgm:t>
        <a:bodyPr/>
        <a:lstStyle/>
        <a:p>
          <a:pPr rtl="0"/>
          <a:r>
            <a:rPr lang="pt-BR" dirty="0">
              <a:latin typeface="Poppins ExtraBold"/>
            </a:rPr>
            <a:t> Exemplos didáticos de API </a:t>
          </a:r>
          <a:endParaRPr lang="en-US" dirty="0">
            <a:latin typeface="Poppins ExtraBold"/>
          </a:endParaRPr>
        </a:p>
      </dgm:t>
    </dgm:pt>
    <dgm:pt modelId="{8EA413B9-0168-4176-87FB-0C9A537101D7}" type="parTrans" cxnId="{85607A51-1388-4F64-B632-DD335B05F93D}">
      <dgm:prSet/>
      <dgm:spPr/>
      <dgm:t>
        <a:bodyPr/>
        <a:lstStyle/>
        <a:p>
          <a:endParaRPr lang="en-US"/>
        </a:p>
      </dgm:t>
    </dgm:pt>
    <dgm:pt modelId="{982B0A42-7D6C-4811-BDD3-00E6A93DCEBE}" type="sibTrans" cxnId="{85607A51-1388-4F64-B632-DD335B05F93D}">
      <dgm:prSet/>
      <dgm:spPr/>
      <dgm:t>
        <a:bodyPr/>
        <a:lstStyle/>
        <a:p>
          <a:endParaRPr lang="en-US"/>
        </a:p>
      </dgm:t>
    </dgm:pt>
    <dgm:pt modelId="{DE6844B4-95F1-429C-BA3F-8104EF9C525E}">
      <dgm:prSet/>
      <dgm:spPr/>
      <dgm:t>
        <a:bodyPr/>
        <a:lstStyle/>
        <a:p>
          <a:pPr rtl="0"/>
          <a:r>
            <a:rPr lang="pt-BR" dirty="0">
              <a:latin typeface="Poppins ExtraBold"/>
            </a:rPr>
            <a:t> Aplicação do Postman no projeto Plaenge</a:t>
          </a:r>
          <a:endParaRPr lang="en-US" dirty="0"/>
        </a:p>
      </dgm:t>
    </dgm:pt>
    <dgm:pt modelId="{F99A7F15-2092-48AC-A7C1-0C36D0DCF5F7}" type="parTrans" cxnId="{DC12C0F9-E583-4147-82C3-0DC35936EA58}">
      <dgm:prSet/>
      <dgm:spPr/>
      <dgm:t>
        <a:bodyPr/>
        <a:lstStyle/>
        <a:p>
          <a:endParaRPr lang="en-US"/>
        </a:p>
      </dgm:t>
    </dgm:pt>
    <dgm:pt modelId="{56E7014B-B8EC-40E7-80BB-57451880A566}" type="sibTrans" cxnId="{DC12C0F9-E583-4147-82C3-0DC35936EA58}">
      <dgm:prSet/>
      <dgm:spPr/>
      <dgm:t>
        <a:bodyPr/>
        <a:lstStyle/>
        <a:p>
          <a:endParaRPr lang="en-US"/>
        </a:p>
      </dgm:t>
    </dgm:pt>
    <dgm:pt modelId="{BB92CBD2-0EF1-4064-95E8-AC255CD99C22}">
      <dgm:prSet phldr="0"/>
      <dgm:spPr/>
      <dgm:t>
        <a:bodyPr/>
        <a:lstStyle/>
        <a:p>
          <a:r>
            <a:rPr lang="pt-BR" dirty="0">
              <a:latin typeface="Poppins ExtraBold"/>
            </a:rPr>
            <a:t>Testes de API</a:t>
          </a:r>
          <a:r>
            <a:rPr lang="pt-BR" dirty="0"/>
            <a:t> </a:t>
          </a:r>
          <a:r>
            <a:rPr lang="pt-BR" dirty="0">
              <a:latin typeface="Poppins ExtraBold"/>
            </a:rPr>
            <a:t>no contexto do Projeto Plaenge </a:t>
          </a:r>
          <a:endParaRPr lang="pt-BR" dirty="0"/>
        </a:p>
      </dgm:t>
    </dgm:pt>
    <dgm:pt modelId="{E559C4E7-BED0-4C27-9BC0-C76E9C4AF427}" type="parTrans" cxnId="{755A573A-A3BA-468D-9CB6-D82317D4E75E}">
      <dgm:prSet/>
      <dgm:spPr/>
    </dgm:pt>
    <dgm:pt modelId="{6B70E0CD-98B7-4009-ACA3-DB77AC7989C0}" type="sibTrans" cxnId="{755A573A-A3BA-468D-9CB6-D82317D4E75E}">
      <dgm:prSet/>
      <dgm:spPr/>
    </dgm:pt>
    <dgm:pt modelId="{59CBDDAF-1740-4909-9F56-0BFC86C8158F}">
      <dgm:prSet phldr="0"/>
      <dgm:spPr/>
      <dgm:t>
        <a:bodyPr/>
        <a:lstStyle/>
        <a:p>
          <a:pPr rtl="0"/>
          <a:r>
            <a:rPr lang="pt-BR" dirty="0">
              <a:latin typeface="Poppins ExtraBold"/>
            </a:rPr>
            <a:t>Analogia ao processo de um Pet Shop</a:t>
          </a:r>
        </a:p>
      </dgm:t>
    </dgm:pt>
    <dgm:pt modelId="{49AB32CD-6A79-41C6-AB26-4E63C713789F}" type="parTrans" cxnId="{9BD979A2-11FF-44AE-9FA8-F0F0A5BEDF8A}">
      <dgm:prSet/>
      <dgm:spPr/>
    </dgm:pt>
    <dgm:pt modelId="{96CA03CD-55AB-42FA-826D-4DCB09F756C1}" type="sibTrans" cxnId="{9BD979A2-11FF-44AE-9FA8-F0F0A5BEDF8A}">
      <dgm:prSet/>
      <dgm:spPr/>
    </dgm:pt>
    <dgm:pt modelId="{290B3053-15AC-48CF-A90E-C976862F9865}">
      <dgm:prSet phldr="0"/>
      <dgm:spPr/>
      <dgm:t>
        <a:bodyPr/>
        <a:lstStyle/>
        <a:p>
          <a:pPr rtl="0"/>
          <a:r>
            <a:rPr lang="pt-BR" dirty="0">
              <a:latin typeface="Poppins ExtraBold"/>
            </a:rPr>
            <a:t>Ilustração dos Códigos de retornos</a:t>
          </a:r>
          <a:endParaRPr lang="pt-BR" dirty="0"/>
        </a:p>
      </dgm:t>
    </dgm:pt>
    <dgm:pt modelId="{44B017BE-533B-48AF-ABB6-2DD3EB8146F4}" type="parTrans" cxnId="{D27EEE38-FC39-4CDD-A6D7-CB39665E3969}">
      <dgm:prSet/>
      <dgm:spPr/>
    </dgm:pt>
    <dgm:pt modelId="{4461C9F1-C5BB-4B6A-8312-61DB2BAEE311}" type="sibTrans" cxnId="{D27EEE38-FC39-4CDD-A6D7-CB39665E3969}">
      <dgm:prSet/>
      <dgm:spPr/>
    </dgm:pt>
    <dgm:pt modelId="{A8D0B349-CE17-4A10-85AC-A5674FC3ACD8}">
      <dgm:prSet phldr="0"/>
      <dgm:spPr/>
      <dgm:t>
        <a:bodyPr/>
        <a:lstStyle/>
        <a:p>
          <a:r>
            <a:rPr lang="pt-BR" dirty="0">
              <a:latin typeface="Poppins ExtraBold"/>
            </a:rPr>
            <a:t> O que é uma API? Qual a sua função?</a:t>
          </a:r>
          <a:endParaRPr lang="pt-BR" dirty="0"/>
        </a:p>
      </dgm:t>
    </dgm:pt>
    <dgm:pt modelId="{311B96CA-8B5A-44E4-AFEB-B0B415767ABF}" type="parTrans" cxnId="{236A3E0E-81E6-4722-BACA-5230D3F7CEF6}">
      <dgm:prSet/>
      <dgm:spPr/>
    </dgm:pt>
    <dgm:pt modelId="{6DA37F29-878E-4AF3-AC09-BBE389EC45CB}" type="sibTrans" cxnId="{236A3E0E-81E6-4722-BACA-5230D3F7CEF6}">
      <dgm:prSet/>
      <dgm:spPr/>
    </dgm:pt>
    <dgm:pt modelId="{119B5243-F3D6-443D-9E89-3F394DCBBB74}" type="pres">
      <dgm:prSet presAssocID="{D62F4718-BB77-4469-B161-6EA792DF6B47}" presName="linear" presStyleCnt="0">
        <dgm:presLayoutVars>
          <dgm:dir/>
          <dgm:animLvl val="lvl"/>
          <dgm:resizeHandles val="exact"/>
        </dgm:presLayoutVars>
      </dgm:prSet>
      <dgm:spPr/>
    </dgm:pt>
    <dgm:pt modelId="{06CAC905-64B9-4072-A9BE-46F4C4F8D8FB}" type="pres">
      <dgm:prSet presAssocID="{DEADA85A-E234-4557-8F35-5BFE26BBF604}" presName="parentLin" presStyleCnt="0"/>
      <dgm:spPr/>
    </dgm:pt>
    <dgm:pt modelId="{FF764948-1EEB-4A9E-9D0C-C08B9AF7F5D9}" type="pres">
      <dgm:prSet presAssocID="{DEADA85A-E234-4557-8F35-5BFE26BBF604}" presName="parentLeftMargin" presStyleLbl="node1" presStyleIdx="0" presStyleCnt="4"/>
      <dgm:spPr/>
    </dgm:pt>
    <dgm:pt modelId="{351A8999-B099-498E-93EC-2C1BF4154E1F}" type="pres">
      <dgm:prSet presAssocID="{DEADA85A-E234-4557-8F35-5BFE26BBF60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84AF00-2383-4E4B-B0B5-001DF733812E}" type="pres">
      <dgm:prSet presAssocID="{DEADA85A-E234-4557-8F35-5BFE26BBF604}" presName="negativeSpace" presStyleCnt="0"/>
      <dgm:spPr/>
    </dgm:pt>
    <dgm:pt modelId="{11D058F9-A06E-40AA-AC78-C2FF619767A1}" type="pres">
      <dgm:prSet presAssocID="{DEADA85A-E234-4557-8F35-5BFE26BBF604}" presName="childText" presStyleLbl="conFgAcc1" presStyleIdx="0" presStyleCnt="4">
        <dgm:presLayoutVars>
          <dgm:bulletEnabled val="1"/>
        </dgm:presLayoutVars>
      </dgm:prSet>
      <dgm:spPr/>
    </dgm:pt>
    <dgm:pt modelId="{CE2B87CB-4B81-4050-9F83-214BBCBC3E79}" type="pres">
      <dgm:prSet presAssocID="{CBFEAE60-F473-431E-8343-5D326AADCF14}" presName="spaceBetweenRectangles" presStyleCnt="0"/>
      <dgm:spPr/>
    </dgm:pt>
    <dgm:pt modelId="{C2583F8A-10B4-4AB6-90E5-223BD9639154}" type="pres">
      <dgm:prSet presAssocID="{B6F42FBA-0BB7-4C42-9434-BF3E0104F0FA}" presName="parentLin" presStyleCnt="0"/>
      <dgm:spPr/>
    </dgm:pt>
    <dgm:pt modelId="{343582D9-3382-4336-8496-512501D72722}" type="pres">
      <dgm:prSet presAssocID="{B6F42FBA-0BB7-4C42-9434-BF3E0104F0FA}" presName="parentLeftMargin" presStyleLbl="node1" presStyleIdx="0" presStyleCnt="4"/>
      <dgm:spPr/>
    </dgm:pt>
    <dgm:pt modelId="{80ADAD95-5C86-4E20-844B-7FD5B8B55741}" type="pres">
      <dgm:prSet presAssocID="{B6F42FBA-0BB7-4C42-9434-BF3E0104F0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FD8396-0D73-49A0-ADEC-167FCC4A7C1D}" type="pres">
      <dgm:prSet presAssocID="{B6F42FBA-0BB7-4C42-9434-BF3E0104F0FA}" presName="negativeSpace" presStyleCnt="0"/>
      <dgm:spPr/>
    </dgm:pt>
    <dgm:pt modelId="{37617905-C818-4BFC-B55D-79A5CAF92479}" type="pres">
      <dgm:prSet presAssocID="{B6F42FBA-0BB7-4C42-9434-BF3E0104F0FA}" presName="childText" presStyleLbl="conFgAcc1" presStyleIdx="1" presStyleCnt="4">
        <dgm:presLayoutVars>
          <dgm:bulletEnabled val="1"/>
        </dgm:presLayoutVars>
      </dgm:prSet>
      <dgm:spPr/>
    </dgm:pt>
    <dgm:pt modelId="{60C20D1B-C399-4FC0-8F3D-F4E4D3BB6F57}" type="pres">
      <dgm:prSet presAssocID="{9212C490-6F52-416A-9D4A-B4E53E4E094C}" presName="spaceBetweenRectangles" presStyleCnt="0"/>
      <dgm:spPr/>
    </dgm:pt>
    <dgm:pt modelId="{89E4C9B7-8731-4D3F-9817-627B4D3926F9}" type="pres">
      <dgm:prSet presAssocID="{C3DF5511-0836-440E-8875-2DF427BB3F11}" presName="parentLin" presStyleCnt="0"/>
      <dgm:spPr/>
    </dgm:pt>
    <dgm:pt modelId="{EADB7917-1073-4BF0-9845-72F058DCE4EE}" type="pres">
      <dgm:prSet presAssocID="{C3DF5511-0836-440E-8875-2DF427BB3F11}" presName="parentLeftMargin" presStyleLbl="node1" presStyleIdx="1" presStyleCnt="4"/>
      <dgm:spPr/>
    </dgm:pt>
    <dgm:pt modelId="{3AD27C2B-6B4C-4F18-88BD-72D2ADDCCCD2}" type="pres">
      <dgm:prSet presAssocID="{C3DF5511-0836-440E-8875-2DF427BB3F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44602B-3FCA-498F-A5E3-5E2B2D16E661}" type="pres">
      <dgm:prSet presAssocID="{C3DF5511-0836-440E-8875-2DF427BB3F11}" presName="negativeSpace" presStyleCnt="0"/>
      <dgm:spPr/>
    </dgm:pt>
    <dgm:pt modelId="{8A783F7C-997A-4B04-B3C8-245FB88B5707}" type="pres">
      <dgm:prSet presAssocID="{C3DF5511-0836-440E-8875-2DF427BB3F11}" presName="childText" presStyleLbl="conFgAcc1" presStyleIdx="2" presStyleCnt="4">
        <dgm:presLayoutVars>
          <dgm:bulletEnabled val="1"/>
        </dgm:presLayoutVars>
      </dgm:prSet>
      <dgm:spPr/>
    </dgm:pt>
    <dgm:pt modelId="{B709BDE9-0E2F-4C5B-A41E-5D3F0ED52523}" type="pres">
      <dgm:prSet presAssocID="{982B0A42-7D6C-4811-BDD3-00E6A93DCEBE}" presName="spaceBetweenRectangles" presStyleCnt="0"/>
      <dgm:spPr/>
    </dgm:pt>
    <dgm:pt modelId="{E97583F3-873A-4D5E-9259-D4F393EC6BF9}" type="pres">
      <dgm:prSet presAssocID="{BB92CBD2-0EF1-4064-95E8-AC255CD99C22}" presName="parentLin" presStyleCnt="0"/>
      <dgm:spPr/>
    </dgm:pt>
    <dgm:pt modelId="{2389B3A0-6C1E-4522-9D7B-B0FD046C07EF}" type="pres">
      <dgm:prSet presAssocID="{BB92CBD2-0EF1-4064-95E8-AC255CD99C22}" presName="parentLeftMargin" presStyleLbl="node1" presStyleIdx="2" presStyleCnt="4"/>
      <dgm:spPr/>
    </dgm:pt>
    <dgm:pt modelId="{946D4063-F4A4-49AC-B741-32814D7C89DF}" type="pres">
      <dgm:prSet presAssocID="{BB92CBD2-0EF1-4064-95E8-AC255CD99C2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900B0E1-8C89-4E14-9EBD-D6E2AA7ADE80}" type="pres">
      <dgm:prSet presAssocID="{BB92CBD2-0EF1-4064-95E8-AC255CD99C22}" presName="negativeSpace" presStyleCnt="0"/>
      <dgm:spPr/>
    </dgm:pt>
    <dgm:pt modelId="{6C8D5BFD-DB26-4AE5-8139-680FDAAB1BC0}" type="pres">
      <dgm:prSet presAssocID="{BB92CBD2-0EF1-4064-95E8-AC255CD99C2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A1EDD05-8E3E-4DBC-86BF-F66F40BA4EF4}" srcId="{B6F42FBA-0BB7-4C42-9434-BF3E0104F0FA}" destId="{E67AC489-4433-46EC-B959-3B6F520614AB}" srcOrd="0" destOrd="0" parTransId="{68EF496A-54DC-47E9-B0B9-08DE73D007A5}" sibTransId="{3333AA9D-0AA7-4F0C-8857-CE85D6EFF0F9}"/>
    <dgm:cxn modelId="{236A3E0E-81E6-4722-BACA-5230D3F7CEF6}" srcId="{DEADA85A-E234-4557-8F35-5BFE26BBF604}" destId="{A8D0B349-CE17-4A10-85AC-A5674FC3ACD8}" srcOrd="0" destOrd="0" parTransId="{311B96CA-8B5A-44E4-AFEB-B0B415767ABF}" sibTransId="{6DA37F29-878E-4AF3-AC09-BBE389EC45CB}"/>
    <dgm:cxn modelId="{3D3A0810-BC9B-40C4-8E25-87C009A5447B}" type="presOf" srcId="{DEADA85A-E234-4557-8F35-5BFE26BBF604}" destId="{351A8999-B099-498E-93EC-2C1BF4154E1F}" srcOrd="1" destOrd="0" presId="urn:microsoft.com/office/officeart/2005/8/layout/list1"/>
    <dgm:cxn modelId="{9C00892C-C1C7-43E5-8C54-A0DCFF99F1DC}" srcId="{DEADA85A-E234-4557-8F35-5BFE26BBF604}" destId="{8E50643F-2B43-4B6F-88EF-7A11CCC4DF3C}" srcOrd="1" destOrd="0" parTransId="{A9A4674A-18E2-4F29-B76F-288EEB1ED7FA}" sibTransId="{BAFC5ABC-8EA2-4244-B72A-BF79BFC6D55B}"/>
    <dgm:cxn modelId="{D27EEE38-FC39-4CDD-A6D7-CB39665E3969}" srcId="{C3DF5511-0836-440E-8875-2DF427BB3F11}" destId="{290B3053-15AC-48CF-A90E-C976862F9865}" srcOrd="1" destOrd="0" parTransId="{44B017BE-533B-48AF-ABB6-2DD3EB8146F4}" sibTransId="{4461C9F1-C5BB-4B6A-8312-61DB2BAEE311}"/>
    <dgm:cxn modelId="{755A573A-A3BA-468D-9CB6-D82317D4E75E}" srcId="{D62F4718-BB77-4469-B161-6EA792DF6B47}" destId="{BB92CBD2-0EF1-4064-95E8-AC255CD99C22}" srcOrd="3" destOrd="0" parTransId="{E559C4E7-BED0-4C27-9BC0-C76E9C4AF427}" sibTransId="{6B70E0CD-98B7-4009-ACA3-DB77AC7989C0}"/>
    <dgm:cxn modelId="{451A3862-D54F-48D4-9A84-CBE27988255C}" type="presOf" srcId="{8D20E718-2A61-4469-AA7A-A74C48DEDFFB}" destId="{11D058F9-A06E-40AA-AC78-C2FF619767A1}" srcOrd="0" destOrd="2" presId="urn:microsoft.com/office/officeart/2005/8/layout/list1"/>
    <dgm:cxn modelId="{05732A67-3A83-4686-A550-C164B42B481B}" srcId="{D62F4718-BB77-4469-B161-6EA792DF6B47}" destId="{DEADA85A-E234-4557-8F35-5BFE26BBF604}" srcOrd="0" destOrd="0" parTransId="{B65D7282-7650-4846-B133-09AD4A344D46}" sibTransId="{CBFEAE60-F473-431E-8343-5D326AADCF14}"/>
    <dgm:cxn modelId="{9E2A914B-BFC1-439B-B591-D9FC5639F05F}" type="presOf" srcId="{B6F42FBA-0BB7-4C42-9434-BF3E0104F0FA}" destId="{343582D9-3382-4336-8496-512501D72722}" srcOrd="0" destOrd="0" presId="urn:microsoft.com/office/officeart/2005/8/layout/list1"/>
    <dgm:cxn modelId="{AA3E536C-04C9-400B-8F8C-31340566448F}" srcId="{DEADA85A-E234-4557-8F35-5BFE26BBF604}" destId="{8D20E718-2A61-4469-AA7A-A74C48DEDFFB}" srcOrd="2" destOrd="0" parTransId="{99C3B7E9-998C-4E02-919D-C9A9F9A454EB}" sibTransId="{5D07D6FC-E87E-4CB5-9D07-F5965F87A8CC}"/>
    <dgm:cxn modelId="{150EAC6C-914A-4B70-86D4-AD9D795451CD}" type="presOf" srcId="{D62F4718-BB77-4469-B161-6EA792DF6B47}" destId="{119B5243-F3D6-443D-9E89-3F394DCBBB74}" srcOrd="0" destOrd="0" presId="urn:microsoft.com/office/officeart/2005/8/layout/list1"/>
    <dgm:cxn modelId="{3BB52D6E-9B6B-43A1-9E1F-55FDDABE6729}" type="presOf" srcId="{DEADA85A-E234-4557-8F35-5BFE26BBF604}" destId="{FF764948-1EEB-4A9E-9D0C-C08B9AF7F5D9}" srcOrd="0" destOrd="0" presId="urn:microsoft.com/office/officeart/2005/8/layout/list1"/>
    <dgm:cxn modelId="{5BC9A16E-9B3D-4C84-9D5D-FC5069E6F5FB}" type="presOf" srcId="{C3DF5511-0836-440E-8875-2DF427BB3F11}" destId="{EADB7917-1073-4BF0-9845-72F058DCE4EE}" srcOrd="0" destOrd="0" presId="urn:microsoft.com/office/officeart/2005/8/layout/list1"/>
    <dgm:cxn modelId="{C9272E71-1DD6-4CC3-A0EF-1632E65CEE68}" srcId="{D62F4718-BB77-4469-B161-6EA792DF6B47}" destId="{B6F42FBA-0BB7-4C42-9434-BF3E0104F0FA}" srcOrd="1" destOrd="0" parTransId="{49ECF140-8CBE-4EE7-8502-4470784FB99D}" sibTransId="{9212C490-6F52-416A-9D4A-B4E53E4E094C}"/>
    <dgm:cxn modelId="{85607A51-1388-4F64-B632-DD335B05F93D}" srcId="{D62F4718-BB77-4469-B161-6EA792DF6B47}" destId="{C3DF5511-0836-440E-8875-2DF427BB3F11}" srcOrd="2" destOrd="0" parTransId="{8EA413B9-0168-4176-87FB-0C9A537101D7}" sibTransId="{982B0A42-7D6C-4811-BDD3-00E6A93DCEBE}"/>
    <dgm:cxn modelId="{25301852-51AA-47FD-A1B1-FFE8E3A88D12}" type="presOf" srcId="{8E50643F-2B43-4B6F-88EF-7A11CCC4DF3C}" destId="{11D058F9-A06E-40AA-AC78-C2FF619767A1}" srcOrd="0" destOrd="1" presId="urn:microsoft.com/office/officeart/2005/8/layout/list1"/>
    <dgm:cxn modelId="{3C63058C-7A4B-4839-AB87-0A5AC4F91DD2}" type="presOf" srcId="{C3DF5511-0836-440E-8875-2DF427BB3F11}" destId="{3AD27C2B-6B4C-4F18-88BD-72D2ADDCCCD2}" srcOrd="1" destOrd="0" presId="urn:microsoft.com/office/officeart/2005/8/layout/list1"/>
    <dgm:cxn modelId="{9BD979A2-11FF-44AE-9FA8-F0F0A5BEDF8A}" srcId="{C3DF5511-0836-440E-8875-2DF427BB3F11}" destId="{59CBDDAF-1740-4909-9F56-0BFC86C8158F}" srcOrd="0" destOrd="0" parTransId="{49AB32CD-6A79-41C6-AB26-4E63C713789F}" sibTransId="{96CA03CD-55AB-42FA-826D-4DCB09F756C1}"/>
    <dgm:cxn modelId="{6AD3E3A2-D98B-43F9-8DFC-5FE3EAB8141F}" type="presOf" srcId="{59CBDDAF-1740-4909-9F56-0BFC86C8158F}" destId="{8A783F7C-997A-4B04-B3C8-245FB88B5707}" srcOrd="0" destOrd="0" presId="urn:microsoft.com/office/officeart/2005/8/layout/list1"/>
    <dgm:cxn modelId="{541CFDBC-F7CF-484E-A3FC-7B0ECC106AE4}" type="presOf" srcId="{290B3053-15AC-48CF-A90E-C976862F9865}" destId="{8A783F7C-997A-4B04-B3C8-245FB88B5707}" srcOrd="0" destOrd="1" presId="urn:microsoft.com/office/officeart/2005/8/layout/list1"/>
    <dgm:cxn modelId="{BF7669C7-2039-4C28-8654-B326FAD47053}" type="presOf" srcId="{A8D0B349-CE17-4A10-85AC-A5674FC3ACD8}" destId="{11D058F9-A06E-40AA-AC78-C2FF619767A1}" srcOrd="0" destOrd="0" presId="urn:microsoft.com/office/officeart/2005/8/layout/list1"/>
    <dgm:cxn modelId="{B26F4DCC-5794-45AE-BF42-49307CAA5D34}" type="presOf" srcId="{BB92CBD2-0EF1-4064-95E8-AC255CD99C22}" destId="{2389B3A0-6C1E-4522-9D7B-B0FD046C07EF}" srcOrd="0" destOrd="0" presId="urn:microsoft.com/office/officeart/2005/8/layout/list1"/>
    <dgm:cxn modelId="{941AFCD7-5858-4E3C-AE45-26B1773EE4FC}" type="presOf" srcId="{BB92CBD2-0EF1-4064-95E8-AC255CD99C22}" destId="{946D4063-F4A4-49AC-B741-32814D7C89DF}" srcOrd="1" destOrd="0" presId="urn:microsoft.com/office/officeart/2005/8/layout/list1"/>
    <dgm:cxn modelId="{831B79DE-6CB5-47A2-A23C-4BC4EDC1601B}" type="presOf" srcId="{B6F42FBA-0BB7-4C42-9434-BF3E0104F0FA}" destId="{80ADAD95-5C86-4E20-844B-7FD5B8B55741}" srcOrd="1" destOrd="0" presId="urn:microsoft.com/office/officeart/2005/8/layout/list1"/>
    <dgm:cxn modelId="{AF1303E0-BF74-4FA3-8304-465CDD72F58F}" type="presOf" srcId="{DE6844B4-95F1-429C-BA3F-8104EF9C525E}" destId="{6C8D5BFD-DB26-4AE5-8139-680FDAAB1BC0}" srcOrd="0" destOrd="0" presId="urn:microsoft.com/office/officeart/2005/8/layout/list1"/>
    <dgm:cxn modelId="{BCA60BE7-48FB-48C1-9667-179899FFFEB4}" type="presOf" srcId="{E67AC489-4433-46EC-B959-3B6F520614AB}" destId="{37617905-C818-4BFC-B55D-79A5CAF92479}" srcOrd="0" destOrd="0" presId="urn:microsoft.com/office/officeart/2005/8/layout/list1"/>
    <dgm:cxn modelId="{DC12C0F9-E583-4147-82C3-0DC35936EA58}" srcId="{BB92CBD2-0EF1-4064-95E8-AC255CD99C22}" destId="{DE6844B4-95F1-429C-BA3F-8104EF9C525E}" srcOrd="0" destOrd="0" parTransId="{F99A7F15-2092-48AC-A7C1-0C36D0DCF5F7}" sibTransId="{56E7014B-B8EC-40E7-80BB-57451880A566}"/>
    <dgm:cxn modelId="{1CD7B4F7-C245-4701-B610-A380CD346253}" type="presParOf" srcId="{119B5243-F3D6-443D-9E89-3F394DCBBB74}" destId="{06CAC905-64B9-4072-A9BE-46F4C4F8D8FB}" srcOrd="0" destOrd="0" presId="urn:microsoft.com/office/officeart/2005/8/layout/list1"/>
    <dgm:cxn modelId="{F010156B-0EC3-4125-9B8C-E72BA77C4262}" type="presParOf" srcId="{06CAC905-64B9-4072-A9BE-46F4C4F8D8FB}" destId="{FF764948-1EEB-4A9E-9D0C-C08B9AF7F5D9}" srcOrd="0" destOrd="0" presId="urn:microsoft.com/office/officeart/2005/8/layout/list1"/>
    <dgm:cxn modelId="{12983A07-19C5-4E6D-ADEC-662B4E17DD3F}" type="presParOf" srcId="{06CAC905-64B9-4072-A9BE-46F4C4F8D8FB}" destId="{351A8999-B099-498E-93EC-2C1BF4154E1F}" srcOrd="1" destOrd="0" presId="urn:microsoft.com/office/officeart/2005/8/layout/list1"/>
    <dgm:cxn modelId="{0AA19F8A-3CF7-4B4C-92B3-30B9F9D00A1F}" type="presParOf" srcId="{119B5243-F3D6-443D-9E89-3F394DCBBB74}" destId="{FB84AF00-2383-4E4B-B0B5-001DF733812E}" srcOrd="1" destOrd="0" presId="urn:microsoft.com/office/officeart/2005/8/layout/list1"/>
    <dgm:cxn modelId="{7ED887B2-EAC6-4E79-8EEC-CCAC140DE7DD}" type="presParOf" srcId="{119B5243-F3D6-443D-9E89-3F394DCBBB74}" destId="{11D058F9-A06E-40AA-AC78-C2FF619767A1}" srcOrd="2" destOrd="0" presId="urn:microsoft.com/office/officeart/2005/8/layout/list1"/>
    <dgm:cxn modelId="{193B409B-9477-4AEA-B4E7-CD8C36956436}" type="presParOf" srcId="{119B5243-F3D6-443D-9E89-3F394DCBBB74}" destId="{CE2B87CB-4B81-4050-9F83-214BBCBC3E79}" srcOrd="3" destOrd="0" presId="urn:microsoft.com/office/officeart/2005/8/layout/list1"/>
    <dgm:cxn modelId="{04A0F7D1-A1DE-4EBF-BD8B-C65A32FE1531}" type="presParOf" srcId="{119B5243-F3D6-443D-9E89-3F394DCBBB74}" destId="{C2583F8A-10B4-4AB6-90E5-223BD9639154}" srcOrd="4" destOrd="0" presId="urn:microsoft.com/office/officeart/2005/8/layout/list1"/>
    <dgm:cxn modelId="{40FB67B2-EEC4-4437-AEAC-3DEF864094BA}" type="presParOf" srcId="{C2583F8A-10B4-4AB6-90E5-223BD9639154}" destId="{343582D9-3382-4336-8496-512501D72722}" srcOrd="0" destOrd="0" presId="urn:microsoft.com/office/officeart/2005/8/layout/list1"/>
    <dgm:cxn modelId="{B8DFC742-5314-4538-B5E6-A9B19F20E491}" type="presParOf" srcId="{C2583F8A-10B4-4AB6-90E5-223BD9639154}" destId="{80ADAD95-5C86-4E20-844B-7FD5B8B55741}" srcOrd="1" destOrd="0" presId="urn:microsoft.com/office/officeart/2005/8/layout/list1"/>
    <dgm:cxn modelId="{763DD759-014D-4076-91B2-7775BBAE6A52}" type="presParOf" srcId="{119B5243-F3D6-443D-9E89-3F394DCBBB74}" destId="{83FD8396-0D73-49A0-ADEC-167FCC4A7C1D}" srcOrd="5" destOrd="0" presId="urn:microsoft.com/office/officeart/2005/8/layout/list1"/>
    <dgm:cxn modelId="{3A8D6314-9C9C-4C67-B289-0C88B34E3AB7}" type="presParOf" srcId="{119B5243-F3D6-443D-9E89-3F394DCBBB74}" destId="{37617905-C818-4BFC-B55D-79A5CAF92479}" srcOrd="6" destOrd="0" presId="urn:microsoft.com/office/officeart/2005/8/layout/list1"/>
    <dgm:cxn modelId="{52B7348B-3CE1-440A-89F0-240180044E66}" type="presParOf" srcId="{119B5243-F3D6-443D-9E89-3F394DCBBB74}" destId="{60C20D1B-C399-4FC0-8F3D-F4E4D3BB6F57}" srcOrd="7" destOrd="0" presId="urn:microsoft.com/office/officeart/2005/8/layout/list1"/>
    <dgm:cxn modelId="{DCE60F62-EBF1-419D-B1F7-17BB361EF5CA}" type="presParOf" srcId="{119B5243-F3D6-443D-9E89-3F394DCBBB74}" destId="{89E4C9B7-8731-4D3F-9817-627B4D3926F9}" srcOrd="8" destOrd="0" presId="urn:microsoft.com/office/officeart/2005/8/layout/list1"/>
    <dgm:cxn modelId="{EAB20FA4-164F-49F1-AB58-06B68A31EBA3}" type="presParOf" srcId="{89E4C9B7-8731-4D3F-9817-627B4D3926F9}" destId="{EADB7917-1073-4BF0-9845-72F058DCE4EE}" srcOrd="0" destOrd="0" presId="urn:microsoft.com/office/officeart/2005/8/layout/list1"/>
    <dgm:cxn modelId="{9EA0CE5E-E325-45DF-925D-40ED6F120C7F}" type="presParOf" srcId="{89E4C9B7-8731-4D3F-9817-627B4D3926F9}" destId="{3AD27C2B-6B4C-4F18-88BD-72D2ADDCCCD2}" srcOrd="1" destOrd="0" presId="urn:microsoft.com/office/officeart/2005/8/layout/list1"/>
    <dgm:cxn modelId="{9C4AAEA4-B444-491E-8AA1-D28EA889B702}" type="presParOf" srcId="{119B5243-F3D6-443D-9E89-3F394DCBBB74}" destId="{8F44602B-3FCA-498F-A5E3-5E2B2D16E661}" srcOrd="9" destOrd="0" presId="urn:microsoft.com/office/officeart/2005/8/layout/list1"/>
    <dgm:cxn modelId="{75C415FE-C425-4D40-9FC2-97C1A9567316}" type="presParOf" srcId="{119B5243-F3D6-443D-9E89-3F394DCBBB74}" destId="{8A783F7C-997A-4B04-B3C8-245FB88B5707}" srcOrd="10" destOrd="0" presId="urn:microsoft.com/office/officeart/2005/8/layout/list1"/>
    <dgm:cxn modelId="{E5FA2F1F-2D44-4560-BC94-D44EEBC2F3A7}" type="presParOf" srcId="{119B5243-F3D6-443D-9E89-3F394DCBBB74}" destId="{B709BDE9-0E2F-4C5B-A41E-5D3F0ED52523}" srcOrd="11" destOrd="0" presId="urn:microsoft.com/office/officeart/2005/8/layout/list1"/>
    <dgm:cxn modelId="{4792C26E-066D-4528-B6DF-DC6B88025398}" type="presParOf" srcId="{119B5243-F3D6-443D-9E89-3F394DCBBB74}" destId="{E97583F3-873A-4D5E-9259-D4F393EC6BF9}" srcOrd="12" destOrd="0" presId="urn:microsoft.com/office/officeart/2005/8/layout/list1"/>
    <dgm:cxn modelId="{95F013BF-761C-492A-B693-724229C1B461}" type="presParOf" srcId="{E97583F3-873A-4D5E-9259-D4F393EC6BF9}" destId="{2389B3A0-6C1E-4522-9D7B-B0FD046C07EF}" srcOrd="0" destOrd="0" presId="urn:microsoft.com/office/officeart/2005/8/layout/list1"/>
    <dgm:cxn modelId="{E764AE79-1C52-4056-A596-48BC8084064F}" type="presParOf" srcId="{E97583F3-873A-4D5E-9259-D4F393EC6BF9}" destId="{946D4063-F4A4-49AC-B741-32814D7C89DF}" srcOrd="1" destOrd="0" presId="urn:microsoft.com/office/officeart/2005/8/layout/list1"/>
    <dgm:cxn modelId="{BEB01A98-1C27-4CBF-98B2-2E1A03A518F0}" type="presParOf" srcId="{119B5243-F3D6-443D-9E89-3F394DCBBB74}" destId="{6900B0E1-8C89-4E14-9EBD-D6E2AA7ADE80}" srcOrd="13" destOrd="0" presId="urn:microsoft.com/office/officeart/2005/8/layout/list1"/>
    <dgm:cxn modelId="{948CCA90-872E-4FC7-B6DD-470DD6E2F905}" type="presParOf" srcId="{119B5243-F3D6-443D-9E89-3F394DCBBB74}" destId="{6C8D5BFD-DB26-4AE5-8139-680FDAAB1BC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058F9-A06E-40AA-AC78-C2FF619767A1}">
      <dsp:nvSpPr>
        <dsp:cNvPr id="0" name=""/>
        <dsp:cNvSpPr/>
      </dsp:nvSpPr>
      <dsp:spPr>
        <a:xfrm>
          <a:off x="0" y="324379"/>
          <a:ext cx="7470562" cy="1299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9799" tIns="312420" rIns="57979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Poppins ExtraBold"/>
            </a:rPr>
            <a:t> O que é uma API? Qual a sua função?</a:t>
          </a:r>
          <a:endParaRPr lang="pt-BR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Poppins ExtraBold"/>
            </a:rPr>
            <a:t> Ferramentas de testes disponíveis no mercado</a:t>
          </a:r>
          <a:endParaRPr lang="pt-BR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Poppins ExtraBold"/>
            </a:rPr>
            <a:t> Porque usar o Postman?</a:t>
          </a:r>
          <a:endParaRPr lang="pt-BR" sz="1500" kern="1200" dirty="0"/>
        </a:p>
      </dsp:txBody>
      <dsp:txXfrm>
        <a:off x="0" y="324379"/>
        <a:ext cx="7470562" cy="1299375"/>
      </dsp:txXfrm>
    </dsp:sp>
    <dsp:sp modelId="{351A8999-B099-498E-93EC-2C1BF4154E1F}">
      <dsp:nvSpPr>
        <dsp:cNvPr id="0" name=""/>
        <dsp:cNvSpPr/>
      </dsp:nvSpPr>
      <dsp:spPr>
        <a:xfrm>
          <a:off x="373528" y="102979"/>
          <a:ext cx="522939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59" tIns="0" rIns="197659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Poppins ExtraBold"/>
            </a:rPr>
            <a:t>Introdução </a:t>
          </a:r>
          <a:endParaRPr lang="en-US" sz="1500" kern="1200" dirty="0">
            <a:latin typeface="Poppins ExtraBold"/>
          </a:endParaRPr>
        </a:p>
      </dsp:txBody>
      <dsp:txXfrm>
        <a:off x="395144" y="124595"/>
        <a:ext cx="5186161" cy="399568"/>
      </dsp:txXfrm>
    </dsp:sp>
    <dsp:sp modelId="{37617905-C818-4BFC-B55D-79A5CAF92479}">
      <dsp:nvSpPr>
        <dsp:cNvPr id="0" name=""/>
        <dsp:cNvSpPr/>
      </dsp:nvSpPr>
      <dsp:spPr>
        <a:xfrm>
          <a:off x="0" y="1926154"/>
          <a:ext cx="7470562" cy="685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9799" tIns="312420" rIns="579799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Poppins ExtraBold"/>
            </a:rPr>
            <a:t> Criação de uma suíte de testes de uma API pública</a:t>
          </a:r>
          <a:endParaRPr lang="pt-BR" sz="1500" kern="1200" dirty="0"/>
        </a:p>
      </dsp:txBody>
      <dsp:txXfrm>
        <a:off x="0" y="1926154"/>
        <a:ext cx="7470562" cy="685125"/>
      </dsp:txXfrm>
    </dsp:sp>
    <dsp:sp modelId="{80ADAD95-5C86-4E20-844B-7FD5B8B55741}">
      <dsp:nvSpPr>
        <dsp:cNvPr id="0" name=""/>
        <dsp:cNvSpPr/>
      </dsp:nvSpPr>
      <dsp:spPr>
        <a:xfrm>
          <a:off x="373528" y="1704754"/>
          <a:ext cx="522939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59" tIns="0" rIns="197659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Poppins ExtraBold"/>
            </a:rPr>
            <a:t> Demonstração Prática </a:t>
          </a:r>
          <a:endParaRPr lang="en-US" sz="1500" kern="1200" dirty="0"/>
        </a:p>
      </dsp:txBody>
      <dsp:txXfrm>
        <a:off x="395144" y="1726370"/>
        <a:ext cx="5186161" cy="399568"/>
      </dsp:txXfrm>
    </dsp:sp>
    <dsp:sp modelId="{8A783F7C-997A-4B04-B3C8-245FB88B5707}">
      <dsp:nvSpPr>
        <dsp:cNvPr id="0" name=""/>
        <dsp:cNvSpPr/>
      </dsp:nvSpPr>
      <dsp:spPr>
        <a:xfrm>
          <a:off x="0" y="2913679"/>
          <a:ext cx="7470562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9799" tIns="312420" rIns="579799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Poppins ExtraBold"/>
            </a:rPr>
            <a:t>Analogia ao processo de um Pet Shop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Poppins ExtraBold"/>
            </a:rPr>
            <a:t>Ilustração dos Códigos de retornos</a:t>
          </a:r>
          <a:endParaRPr lang="pt-BR" sz="1500" kern="1200" dirty="0"/>
        </a:p>
      </dsp:txBody>
      <dsp:txXfrm>
        <a:off x="0" y="2913679"/>
        <a:ext cx="7470562" cy="992250"/>
      </dsp:txXfrm>
    </dsp:sp>
    <dsp:sp modelId="{3AD27C2B-6B4C-4F18-88BD-72D2ADDCCCD2}">
      <dsp:nvSpPr>
        <dsp:cNvPr id="0" name=""/>
        <dsp:cNvSpPr/>
      </dsp:nvSpPr>
      <dsp:spPr>
        <a:xfrm>
          <a:off x="373528" y="2692279"/>
          <a:ext cx="522939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59" tIns="0" rIns="197659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Poppins ExtraBold"/>
            </a:rPr>
            <a:t> Exemplos didáticos de API </a:t>
          </a:r>
          <a:endParaRPr lang="en-US" sz="1500" kern="1200" dirty="0">
            <a:latin typeface="Poppins ExtraBold"/>
          </a:endParaRPr>
        </a:p>
      </dsp:txBody>
      <dsp:txXfrm>
        <a:off x="395144" y="2713895"/>
        <a:ext cx="5186161" cy="399568"/>
      </dsp:txXfrm>
    </dsp:sp>
    <dsp:sp modelId="{6C8D5BFD-DB26-4AE5-8139-680FDAAB1BC0}">
      <dsp:nvSpPr>
        <dsp:cNvPr id="0" name=""/>
        <dsp:cNvSpPr/>
      </dsp:nvSpPr>
      <dsp:spPr>
        <a:xfrm>
          <a:off x="0" y="4208329"/>
          <a:ext cx="7470562" cy="685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9799" tIns="312420" rIns="579799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Poppins ExtraBold"/>
            </a:rPr>
            <a:t> Aplicação do Postman no projeto Plaenge</a:t>
          </a:r>
          <a:endParaRPr lang="en-US" sz="1500" kern="1200" dirty="0"/>
        </a:p>
      </dsp:txBody>
      <dsp:txXfrm>
        <a:off x="0" y="4208329"/>
        <a:ext cx="7470562" cy="685125"/>
      </dsp:txXfrm>
    </dsp:sp>
    <dsp:sp modelId="{946D4063-F4A4-49AC-B741-32814D7C89DF}">
      <dsp:nvSpPr>
        <dsp:cNvPr id="0" name=""/>
        <dsp:cNvSpPr/>
      </dsp:nvSpPr>
      <dsp:spPr>
        <a:xfrm>
          <a:off x="373528" y="3986929"/>
          <a:ext cx="522939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59" tIns="0" rIns="19765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Poppins ExtraBold"/>
            </a:rPr>
            <a:t>Testes de API</a:t>
          </a:r>
          <a:r>
            <a:rPr lang="pt-BR" sz="1500" kern="1200" dirty="0"/>
            <a:t> </a:t>
          </a:r>
          <a:r>
            <a:rPr lang="pt-BR" sz="1500" kern="1200" dirty="0">
              <a:latin typeface="Poppins ExtraBold"/>
            </a:rPr>
            <a:t>no contexto do Projeto Plaenge </a:t>
          </a:r>
          <a:endParaRPr lang="pt-BR" sz="1500" kern="1200" dirty="0"/>
        </a:p>
      </dsp:txBody>
      <dsp:txXfrm>
        <a:off x="395144" y="4008545"/>
        <a:ext cx="5186161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BF8D9B1-8415-43C0-BA6D-D974FE810C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E21C38-6463-4AE2-8D9C-62E7840276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57AC0-C60A-43F7-B246-A5D7C0BA8801}" type="datetimeFigureOut">
              <a:rPr lang="pt-BR" smtClean="0"/>
              <a:t>20/01/2022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D823A9-05B9-4182-BF42-D36E94721F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9A912CC-A8B7-442E-8B8A-2ADF6E88B9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B624A-4D21-4B00-B459-07F54FEB90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8289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A127-3F64-491D-A7C8-38E623B7C134}" type="datetimeFigureOut">
              <a:rPr lang="pt-BR" smtClean="0"/>
              <a:t>20/01/2022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72EC6-FB59-421E-AD7D-C4C2696EA9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1921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orest.co.in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b1global.visualstudio.com/Plaenge/_workitems/edit/177944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1global.visualstudio.com/Plaenge/_release?_a=releases&amp;view=mine&amp;definitionId=1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b1global.visualstudio.com/Plaenge/_boards/board/t/Plaenge%20Team/Downstream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b1global.visualstudio.com/Plaenge/_wiki/wikis/Plaenge.wiki/1597/Como-cadastrar-Atividades-de-Execu%C3%A7%C3%A3o-de-Testes-no-Azure-Devops-da-Plaeng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b1global.visualstudio.com/Plaenge/_workitems/edit/16104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b1global.visualstudio.com/Plaenge/_workitems/edit/195017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b1global.visualstudio.com/Plaenge/_release?_a=releases&amp;view=mine&amp;definitionId=1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Link para API GO Rest: </a:t>
            </a:r>
            <a:r>
              <a:rPr lang="en-US" dirty="0">
                <a:hlinkClick r:id="rId3"/>
              </a:rPr>
              <a:t>https://gorest.co.in/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72EC6-FB59-421E-AD7D-C4C2696EA9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9655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mencionado no slide:</a:t>
            </a:r>
            <a:endParaRPr lang="pt-BR" dirty="0"/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https://db1global.visualstudio.com/Plaenge/_workitems/edit/177944</a:t>
            </a:r>
            <a:endParaRPr lang="pt-BR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72EC6-FB59-421E-AD7D-C4C2696EA997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71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mencionado no slide:</a:t>
            </a:r>
            <a:endParaRPr lang="pt-BR" dirty="0"/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https://db1global.visualstudio.com/Plaenge/_release?_a=releases&amp;view=mine&amp;definitionId=1</a:t>
            </a:r>
            <a:endParaRPr lang="pt-BR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72EC6-FB59-421E-AD7D-C4C2696EA99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447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 mencionado no slide:</a:t>
            </a:r>
            <a:endParaRPr lang="pt-BR" dirty="0"/>
          </a:p>
          <a:p>
            <a:r>
              <a:rPr lang="en-US" dirty="0"/>
              <a:t>- </a:t>
            </a:r>
            <a:r>
              <a:rPr lang="en-US" dirty="0">
                <a:hlinkClick r:id="rId3"/>
              </a:rPr>
              <a:t>https://db1global.visualstudio.com/Plaenge/_boards/board/t/Plaenge%20Team/Downstream</a:t>
            </a:r>
            <a:endParaRPr lang="pt-BR" dirty="0">
              <a:cs typeface="Calibri" panose="020F0502020204030204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72EC6-FB59-421E-AD7D-C4C2696EA997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199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mencionado no slide:</a:t>
            </a:r>
            <a:endParaRPr lang="pt-BR" dirty="0"/>
          </a:p>
          <a:p>
            <a:r>
              <a:rPr lang="en-US" dirty="0"/>
              <a:t>- https://db1global.visualstudio.com/Plaenge/_wiki/wikis/Plaenge.wiki/1599/Como-cadastrar-Atividades-de-Prepara%C3%A7%C3%A3o-e-Configura%C3%A7%C3%A3o-dos-Testes-no-Azure-Devops-da-Plaenge</a:t>
            </a:r>
            <a:endParaRPr lang="pt-BR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72EC6-FB59-421E-AD7D-C4C2696EA997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1384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mencionado no slide:</a:t>
            </a:r>
            <a:endParaRPr lang="pt-BR" dirty="0"/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https://db1global.visualstudio.com/Plaenge/_wiki/wikis/Plaenge.wiki/1597/Como-cadastrar-Atividades-de-Execu%C3%A7%C3%A3o-de-Testes-no-Azure-Devops-da-Plaenge</a:t>
            </a:r>
            <a:endParaRPr lang="pt-BR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72EC6-FB59-421E-AD7D-C4C2696EA997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1391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mencionados no slide:</a:t>
            </a:r>
            <a:endParaRPr lang="pt-BR" dirty="0"/>
          </a:p>
          <a:p>
            <a:r>
              <a:rPr lang="en-US" dirty="0"/>
              <a:t>- https://db1global.visualstudio.com/Plaenge/_wiki/wikis/Plaenge.wiki/1607/Tags-de-SEVERIDADE-TIPO-dos-B ugs-Encontrados</a:t>
            </a:r>
            <a:endParaRPr lang="pt-BR" dirty="0"/>
          </a:p>
          <a:p>
            <a:r>
              <a:rPr lang="en-US" dirty="0"/>
              <a:t>- https://db1global.visualstudio.com/Plaenge/_wiki/wikis/Plaenge.wiki/1609/Como-Cadastrar-Bug-DB1-no-Azure-DevOps-da-Plaenge</a:t>
            </a:r>
            <a:endParaRPr lang="pt-BR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72EC6-FB59-421E-AD7D-C4C2696EA997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1633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 mencionado nos slides:</a:t>
            </a:r>
            <a:br>
              <a:rPr lang="en-US" dirty="0">
                <a:cs typeface="+mn-lt"/>
              </a:rPr>
            </a:br>
            <a:r>
              <a:rPr lang="en-US" dirty="0"/>
              <a:t>- </a:t>
            </a:r>
            <a:r>
              <a:rPr lang="en-US" dirty="0">
                <a:hlinkClick r:id="rId3"/>
              </a:rPr>
              <a:t>https://db1global.visualstudio.com/Plaenge/_workitems/edit/161044</a:t>
            </a:r>
            <a:endParaRPr lang="pt-BR" dirty="0">
              <a:cs typeface="Calibri" panose="020F0502020204030204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72EC6-FB59-421E-AD7D-C4C2696EA997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55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mencionados nos slides:</a:t>
            </a:r>
            <a:br>
              <a:rPr lang="en-US" dirty="0">
                <a:cs typeface="+mn-lt"/>
              </a:rPr>
            </a:br>
            <a:r>
              <a:rPr lang="en-US" dirty="0"/>
              <a:t> - </a:t>
            </a:r>
            <a:r>
              <a:rPr lang="en-US" dirty="0">
                <a:hlinkClick r:id="rId3"/>
              </a:rPr>
              <a:t>https://db1global.visualstudio.com/Plaenge/_workitems/edit/195017</a:t>
            </a:r>
            <a:endParaRPr lang="pt-BR" dirty="0"/>
          </a:p>
          <a:p>
            <a:r>
              <a:rPr lang="en-US" dirty="0"/>
              <a:t>- </a:t>
            </a:r>
            <a:r>
              <a:rPr lang="en-US" dirty="0">
                <a:hlinkClick r:id="rId4"/>
              </a:rPr>
              <a:t>https://db1global.visualstudio.com/Plaenge/_release?_a=releases&amp;view=mine&amp;definitionId=1</a:t>
            </a:r>
            <a:endParaRPr lang="pt-BR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72EC6-FB59-421E-AD7D-C4C2696EA997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6969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72EC6-FB59-421E-AD7D-C4C2696EA997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838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11" Type="http://schemas.openxmlformats.org/officeDocument/2006/relationships/image" Target="../media/image2.svg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.png"/><Relationship Id="rId4" Type="http://schemas.openxmlformats.org/officeDocument/2006/relationships/image" Target="../media/image7.svg"/><Relationship Id="rId9" Type="http://schemas.openxmlformats.org/officeDocument/2006/relationships/image" Target="../media/image12.sv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12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7.svg"/><Relationship Id="rId4" Type="http://schemas.openxmlformats.org/officeDocument/2006/relationships/image" Target="../media/image12.sv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svg"/><Relationship Id="rId7" Type="http://schemas.openxmlformats.org/officeDocument/2006/relationships/image" Target="../media/image9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4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12" Type="http://schemas.openxmlformats.org/officeDocument/2006/relationships/image" Target="../media/image2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11" Type="http://schemas.openxmlformats.org/officeDocument/2006/relationships/image" Target="../media/image1.png"/><Relationship Id="rId5" Type="http://schemas.openxmlformats.org/officeDocument/2006/relationships/image" Target="../media/image34.png"/><Relationship Id="rId10" Type="http://schemas.openxmlformats.org/officeDocument/2006/relationships/image" Target="../media/image30.svg"/><Relationship Id="rId4" Type="http://schemas.openxmlformats.org/officeDocument/2006/relationships/image" Target="../media/image26.svg"/><Relationship Id="rId9" Type="http://schemas.openxmlformats.org/officeDocument/2006/relationships/image" Target="../media/image29.png"/><Relationship Id="rId14" Type="http://schemas.openxmlformats.org/officeDocument/2006/relationships/image" Target="../media/image3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0B1CF1C-55B4-472C-A29D-C14EB51CB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BA4FFB59-7AD0-4C48-8434-ED3921BE89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2953" y="3939313"/>
            <a:ext cx="2560531" cy="110689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BF3C9DD-124C-44CE-ADF3-D8F0ED0199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5382" y="4057138"/>
            <a:ext cx="2626726" cy="1509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743506-A319-41E5-80C9-D5494AF0F55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2" y="5975948"/>
            <a:ext cx="1695757" cy="47761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0BC417C6-D5CE-47F0-883E-D012567BB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8223"/>
          <a:stretch/>
        </p:blipFill>
        <p:spPr>
          <a:xfrm>
            <a:off x="3616732" y="4088183"/>
            <a:ext cx="4845232" cy="2769817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4215452-DB8F-4E16-8710-ADC5EE402628}"/>
              </a:ext>
            </a:extLst>
          </p:cNvPr>
          <p:cNvGrpSpPr/>
          <p:nvPr userDrawn="1"/>
        </p:nvGrpSpPr>
        <p:grpSpPr>
          <a:xfrm>
            <a:off x="555598" y="6115663"/>
            <a:ext cx="1775744" cy="276999"/>
            <a:chOff x="8611199" y="6145060"/>
            <a:chExt cx="1775744" cy="276999"/>
          </a:xfrm>
        </p:grpSpPr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977CB146-50F0-4A69-BDE1-A3F2719E5E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11199" y="6167914"/>
              <a:ext cx="1461655" cy="23751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44F8884-2663-4215-A3CF-BE13351221CE}"/>
                </a:ext>
              </a:extLst>
            </p:cNvPr>
            <p:cNvSpPr txBox="1"/>
            <p:nvPr userDrawn="1"/>
          </p:nvSpPr>
          <p:spPr>
            <a:xfrm>
              <a:off x="8765961" y="6145060"/>
              <a:ext cx="162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tx2"/>
                  </a:solidFill>
                </a:rPr>
                <a:t>db1.com.br</a:t>
              </a:r>
            </a:p>
          </p:txBody>
        </p:sp>
      </p:grpSp>
      <p:pic>
        <p:nvPicPr>
          <p:cNvPr id="9" name="Gráfico 8">
            <a:extLst>
              <a:ext uri="{FF2B5EF4-FFF2-40B4-BE49-F238E27FC236}">
                <a16:creationId xmlns:a16="http://schemas.microsoft.com/office/drawing/2014/main" id="{FE9FD9CC-6D51-41E9-ADCE-122603EDA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65572" b="5005"/>
          <a:stretch/>
        </p:blipFill>
        <p:spPr>
          <a:xfrm>
            <a:off x="-1" y="1010252"/>
            <a:ext cx="2227903" cy="5847748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1122DFA7-580A-422D-8BFA-925286F8D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1027" r="72008"/>
          <a:stretch/>
        </p:blipFill>
        <p:spPr>
          <a:xfrm>
            <a:off x="10433566" y="-1"/>
            <a:ext cx="1758434" cy="5317009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55B35A59-2DFB-425A-9F78-54D0F5BEB5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08475" y="1677295"/>
            <a:ext cx="5261745" cy="180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4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6E723-A6D7-464A-808C-9FCE04B866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638948"/>
            <a:ext cx="3932237" cy="273710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</a:t>
            </a:r>
            <a:br>
              <a:rPr lang="pt-BR"/>
            </a:br>
            <a:r>
              <a:rPr lang="pt-BR"/>
              <a:t>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176C90-7863-4544-B815-50D6AF35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244" y="993913"/>
            <a:ext cx="4918143" cy="48671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6CFB0C3-7490-4234-8D24-A18D6E7BE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5106" y="5760208"/>
            <a:ext cx="183424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4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3D9F4C-7651-427E-BCCF-3D6DF0482A58}"/>
              </a:ext>
            </a:extLst>
          </p:cNvPr>
          <p:cNvSpPr/>
          <p:nvPr userDrawn="1"/>
        </p:nvSpPr>
        <p:spPr>
          <a:xfrm>
            <a:off x="5128590" y="-1242202"/>
            <a:ext cx="7762461" cy="6917445"/>
          </a:xfrm>
          <a:prstGeom prst="roundRect">
            <a:avLst>
              <a:gd name="adj" fmla="val 51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00F26A-A6B7-44EC-96DF-6D4722DB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569"/>
            <a:ext cx="3932237" cy="16002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10A9E06-CD1F-4E24-AD8C-DDEBD649A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0510" y="457200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032264-B1C4-4EFC-842F-C94A6CDDB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240156"/>
            <a:ext cx="3932237" cy="26288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732D7543-4F1E-49E8-A25A-3FD6007EC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87139" y="5879219"/>
            <a:ext cx="4085617" cy="149542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1BF0FBD-B65C-41C5-ABDC-B8748B0DF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1887" y="5803019"/>
            <a:ext cx="4085617" cy="14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9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0B1CF1C-55B4-472C-A29D-C14EB51CB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0BC417C6-D5CE-47F0-883E-D012567BB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654"/>
          <a:stretch/>
        </p:blipFill>
        <p:spPr>
          <a:xfrm>
            <a:off x="3655548" y="4231178"/>
            <a:ext cx="4616745" cy="2626822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4215452-DB8F-4E16-8710-ADC5EE402628}"/>
              </a:ext>
            </a:extLst>
          </p:cNvPr>
          <p:cNvGrpSpPr/>
          <p:nvPr userDrawn="1"/>
        </p:nvGrpSpPr>
        <p:grpSpPr>
          <a:xfrm>
            <a:off x="550215" y="6120122"/>
            <a:ext cx="1775744" cy="261610"/>
            <a:chOff x="8611199" y="6145060"/>
            <a:chExt cx="1775744" cy="261610"/>
          </a:xfrm>
        </p:grpSpPr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977CB146-50F0-4A69-BDE1-A3F2719E5E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11199" y="6167914"/>
              <a:ext cx="1461655" cy="23751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44F8884-2663-4215-A3CF-BE13351221CE}"/>
                </a:ext>
              </a:extLst>
            </p:cNvPr>
            <p:cNvSpPr txBox="1"/>
            <p:nvPr userDrawn="1"/>
          </p:nvSpPr>
          <p:spPr>
            <a:xfrm>
              <a:off x="8765961" y="6145060"/>
              <a:ext cx="1620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tx2"/>
                  </a:solidFill>
                </a:rPr>
                <a:t>db1.com.br</a:t>
              </a:r>
            </a:p>
          </p:txBody>
        </p:sp>
      </p:grpSp>
      <p:pic>
        <p:nvPicPr>
          <p:cNvPr id="15" name="Gráfico 14">
            <a:extLst>
              <a:ext uri="{FF2B5EF4-FFF2-40B4-BE49-F238E27FC236}">
                <a16:creationId xmlns:a16="http://schemas.microsoft.com/office/drawing/2014/main" id="{BA4FFB59-7AD0-4C48-8434-ED3921BE89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11870" y="5118741"/>
            <a:ext cx="2276029" cy="983908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BF3C9DD-124C-44CE-ADF3-D8F0ED0199A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0535" y="5149803"/>
            <a:ext cx="2045723" cy="117547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6A4F5A5-E48D-4768-9621-83C3D66CAA27}"/>
              </a:ext>
            </a:extLst>
          </p:cNvPr>
          <p:cNvSpPr txBox="1"/>
          <p:nvPr userDrawn="1"/>
        </p:nvSpPr>
        <p:spPr>
          <a:xfrm>
            <a:off x="1759226" y="1749393"/>
            <a:ext cx="4336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2"/>
                </a:solidFill>
                <a:latin typeface="+mj-lt"/>
              </a:rPr>
              <a:t>Obrigado!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F248F087-6932-4CEB-AFC7-F5DE93C180F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90918" y="2277687"/>
            <a:ext cx="4251876" cy="14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7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0B1CF1C-55B4-472C-A29D-C14EB51CB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AD7FAE-59DF-4F25-B2B7-F04148C04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7219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A635ED-D7B1-4807-9957-752F318E5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204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BC417C6-D5CE-47F0-883E-D012567BBD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8879" y="3949926"/>
            <a:ext cx="4616745" cy="28756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4215452-DB8F-4E16-8710-ADC5EE402628}"/>
              </a:ext>
            </a:extLst>
          </p:cNvPr>
          <p:cNvGrpSpPr/>
          <p:nvPr userDrawn="1"/>
        </p:nvGrpSpPr>
        <p:grpSpPr>
          <a:xfrm>
            <a:off x="550215" y="6120122"/>
            <a:ext cx="1775744" cy="261610"/>
            <a:chOff x="8611199" y="6145060"/>
            <a:chExt cx="1775744" cy="261610"/>
          </a:xfrm>
        </p:grpSpPr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977CB146-50F0-4A69-BDE1-A3F2719E5E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11199" y="6167914"/>
              <a:ext cx="1461655" cy="23751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44F8884-2663-4215-A3CF-BE13351221CE}"/>
                </a:ext>
              </a:extLst>
            </p:cNvPr>
            <p:cNvSpPr txBox="1"/>
            <p:nvPr userDrawn="1"/>
          </p:nvSpPr>
          <p:spPr>
            <a:xfrm>
              <a:off x="8765961" y="6145060"/>
              <a:ext cx="1620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tx2"/>
                  </a:solidFill>
                </a:rPr>
                <a:t>db1.com.br</a:t>
              </a:r>
            </a:p>
          </p:txBody>
        </p:sp>
      </p:grpSp>
      <p:pic>
        <p:nvPicPr>
          <p:cNvPr id="14" name="Gráfico 13">
            <a:extLst>
              <a:ext uri="{FF2B5EF4-FFF2-40B4-BE49-F238E27FC236}">
                <a16:creationId xmlns:a16="http://schemas.microsoft.com/office/drawing/2014/main" id="{D8B4D327-96EC-4B5E-9833-6626D554F61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0552" y="6002541"/>
            <a:ext cx="1141233" cy="49677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BA4FFB59-7AD0-4C48-8434-ED3921BE89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1870" y="5118741"/>
            <a:ext cx="2276029" cy="983908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BF3C9DD-124C-44CE-ADF3-D8F0ED0199A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535" y="5149803"/>
            <a:ext cx="2045723" cy="117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2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0BC417C6-D5CE-47F0-883E-D012567BB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654"/>
          <a:stretch/>
        </p:blipFill>
        <p:spPr>
          <a:xfrm>
            <a:off x="3655548" y="4231178"/>
            <a:ext cx="4616745" cy="262682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BA4FFB59-7AD0-4C48-8434-ED3921BE89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1870" y="5118741"/>
            <a:ext cx="2276029" cy="983908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BF3C9DD-124C-44CE-ADF3-D8F0ED019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34693"/>
          <a:stretch/>
        </p:blipFill>
        <p:spPr>
          <a:xfrm>
            <a:off x="8060535" y="5149803"/>
            <a:ext cx="2045723" cy="767671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CBC3A730-A825-4DCA-B710-810EE37FB74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3675" y="2222441"/>
            <a:ext cx="5121410" cy="175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5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99EE7-5841-4588-93AE-2EFD457D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84" y="1279525"/>
            <a:ext cx="642101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7A5DF0-5BD0-4AD0-A047-70F51289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384" y="3032448"/>
            <a:ext cx="6421016" cy="306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D1474975-04B9-490E-A141-62FEC93401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3112" y="-938823"/>
            <a:ext cx="5057775" cy="41148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4B798D6E-AB47-4785-9544-FC6C04C6BD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439922">
            <a:off x="6383528" y="-2349121"/>
            <a:ext cx="5057775" cy="41148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7EE93EA-D80A-4225-BACD-725B9D0E59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1101" y="559837"/>
            <a:ext cx="2813054" cy="523228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2EA19F4-8293-48FB-A7FD-65BE7336F8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7628" y="2465475"/>
            <a:ext cx="2208898" cy="192705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C53F312-8721-4DE5-A886-8E6739207CDB}"/>
              </a:ext>
            </a:extLst>
          </p:cNvPr>
          <p:cNvSpPr/>
          <p:nvPr userDrawn="1"/>
        </p:nvSpPr>
        <p:spPr>
          <a:xfrm>
            <a:off x="-494522" y="774441"/>
            <a:ext cx="1156995" cy="54490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A1DF8E6E-7DF1-4AC3-9A73-EBA92F05A8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787645" y="5792117"/>
            <a:ext cx="2045723" cy="117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7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F5D68-C8DA-42A0-8542-A00D9877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564" y="0"/>
            <a:ext cx="7772401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51A452-0F30-486D-8763-24F908316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7527" y="3429000"/>
            <a:ext cx="5174566" cy="2262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7FAD2D64-D71E-4835-9DB3-4DFBB9DBBC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420940" flipH="1">
            <a:off x="-3678179" y="2807570"/>
            <a:ext cx="4978418" cy="539030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A5397216-EF9B-4AF4-8AE7-214CEDA510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50" y="3053929"/>
            <a:ext cx="4810125" cy="33813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39C0544-3886-4498-8420-5E2CA350DD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35357" y="3916018"/>
            <a:ext cx="2395393" cy="1350594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8B30AD2-F3D2-4D5F-8102-72DB82A85D64}"/>
              </a:ext>
            </a:extLst>
          </p:cNvPr>
          <p:cNvSpPr/>
          <p:nvPr userDrawn="1"/>
        </p:nvSpPr>
        <p:spPr>
          <a:xfrm>
            <a:off x="-581501" y="-1849490"/>
            <a:ext cx="1156995" cy="54490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488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A3B4D-F581-4DB1-87EE-FB13BE48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0FD23C-D3BB-447C-9A0D-16CB96010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60390F-CC89-4EF0-8B5F-AE06660C7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1835531-3096-456D-B678-330670D32A32}"/>
              </a:ext>
            </a:extLst>
          </p:cNvPr>
          <p:cNvSpPr/>
          <p:nvPr userDrawn="1"/>
        </p:nvSpPr>
        <p:spPr>
          <a:xfrm rot="5400000">
            <a:off x="2981333" y="2413685"/>
            <a:ext cx="1156995" cy="868355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FF5CEE2-22C4-4AE3-A8F4-334B42A18A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246854">
            <a:off x="-494227" y="4254500"/>
            <a:ext cx="5057775" cy="41148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3C63285-794D-4A55-B95E-0F33F7E117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162956" y="5648465"/>
            <a:ext cx="4085617" cy="14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55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0A5ACC7-B6DE-413C-86E2-AF408B268AC1}"/>
              </a:ext>
            </a:extLst>
          </p:cNvPr>
          <p:cNvSpPr/>
          <p:nvPr userDrawn="1"/>
        </p:nvSpPr>
        <p:spPr>
          <a:xfrm>
            <a:off x="0" y="0"/>
            <a:ext cx="12192000" cy="55758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F4698E-F712-4C7A-8991-A02ADA24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8229"/>
            <a:ext cx="10515600" cy="9682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68C97C-85E1-4DCD-BC87-D4BE31DC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FEEA22-1F47-47B4-877D-34101AF46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896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5547C8E-D16A-4712-B5C6-F050DCDCC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CBA2A04-3B35-4ECF-AEE0-CD3EC487F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8969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FA54A2-653C-428B-8E0B-02318467DDA6}"/>
              </a:ext>
            </a:extLst>
          </p:cNvPr>
          <p:cNvSpPr/>
          <p:nvPr userDrawn="1"/>
        </p:nvSpPr>
        <p:spPr>
          <a:xfrm rot="5400000">
            <a:off x="5420220" y="-193250"/>
            <a:ext cx="1544977" cy="127214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3"/>
              </a:solidFill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8DB2C130-3FC9-4816-9710-DE74BE4A5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921" y="5923664"/>
            <a:ext cx="2395393" cy="1350594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672B7EC-75F1-47F7-9368-66C4EA075A16}"/>
              </a:ext>
            </a:extLst>
          </p:cNvPr>
          <p:cNvGrpSpPr/>
          <p:nvPr userDrawn="1"/>
        </p:nvGrpSpPr>
        <p:grpSpPr>
          <a:xfrm>
            <a:off x="8611199" y="6145060"/>
            <a:ext cx="1775744" cy="261610"/>
            <a:chOff x="8611199" y="6145060"/>
            <a:chExt cx="1775744" cy="261610"/>
          </a:xfrm>
        </p:grpSpPr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F6E50828-2452-49EB-8405-63F7963578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11199" y="6167914"/>
              <a:ext cx="1461655" cy="23751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7326F7D-0E24-4FA6-9E83-58A769AE8949}"/>
                </a:ext>
              </a:extLst>
            </p:cNvPr>
            <p:cNvSpPr txBox="1"/>
            <p:nvPr userDrawn="1"/>
          </p:nvSpPr>
          <p:spPr>
            <a:xfrm>
              <a:off x="8765961" y="6145060"/>
              <a:ext cx="1620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tx2"/>
                  </a:solidFill>
                </a:rPr>
                <a:t>db1.com.br</a:t>
              </a:r>
            </a:p>
          </p:txBody>
        </p: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128F7A54-9947-4983-90AA-A11F7B7606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6942" y="6014384"/>
            <a:ext cx="1367253" cy="4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7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DEB74CE8-0FC8-4249-9CBF-E37F8EED3E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19AD07-0861-4130-BA0E-AE2D6047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019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60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F302590-9395-440B-95DE-76FB3D7AEA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420940" flipH="1">
            <a:off x="-959208" y="3254159"/>
            <a:ext cx="4978418" cy="539030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8615C8A-B665-41CF-8F49-E6FCE0914E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5118" y="2531818"/>
            <a:ext cx="5014777" cy="435599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61115E0-80A0-4FB4-8FCF-032DABCE7E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086965" y="4022261"/>
            <a:ext cx="2208898" cy="19270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893D52C-71FF-40E0-B8C5-BC706CC9C0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37543" y="4105989"/>
            <a:ext cx="2695067" cy="1519559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34CF791-45FD-4F6B-A3B6-9F78E6858B18}"/>
              </a:ext>
            </a:extLst>
          </p:cNvPr>
          <p:cNvGrpSpPr/>
          <p:nvPr userDrawn="1"/>
        </p:nvGrpSpPr>
        <p:grpSpPr>
          <a:xfrm>
            <a:off x="550215" y="6137056"/>
            <a:ext cx="1461655" cy="261610"/>
            <a:chOff x="8611199" y="6161994"/>
            <a:chExt cx="1461655" cy="261610"/>
          </a:xfrm>
        </p:grpSpPr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74855E93-47F1-437C-84BB-B72A847E27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1199" y="6167914"/>
              <a:ext cx="1461655" cy="23751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C1538F4-E423-4D8D-B14D-0D0F6DB49EFF}"/>
                </a:ext>
              </a:extLst>
            </p:cNvPr>
            <p:cNvSpPr txBox="1"/>
            <p:nvPr userDrawn="1"/>
          </p:nvSpPr>
          <p:spPr>
            <a:xfrm>
              <a:off x="8782895" y="6161994"/>
              <a:ext cx="979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tx2"/>
                  </a:solidFill>
                </a:rPr>
                <a:t>db1.com.br</a:t>
              </a: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EBB31AAE-2DBB-46DD-BD08-E1AB2482018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7867" y="6094544"/>
            <a:ext cx="1193918" cy="4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2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43EEC25-C6BE-4EB4-BD21-EF48818B9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66653" y="5986395"/>
            <a:ext cx="4085617" cy="149542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4668E09-9EE6-47E7-B48B-E6EDE2218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2373" y="5910195"/>
            <a:ext cx="4085617" cy="14954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EFA93B8-5E78-4B70-ABE6-F07C1B79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154D5B3C-4BB4-4560-8F28-0A4144C41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Espaço Reservado para Conteúdo 3">
            <a:extLst>
              <a:ext uri="{FF2B5EF4-FFF2-40B4-BE49-F238E27FC236}">
                <a16:creationId xmlns:a16="http://schemas.microsoft.com/office/drawing/2014/main" id="{DAFFDD4A-0B48-417A-B07D-7906E0E96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B5A6B870-74D2-441E-B324-98B2F5FD9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Espaço Reservado para Conteúdo 5">
            <a:extLst>
              <a:ext uri="{FF2B5EF4-FFF2-40B4-BE49-F238E27FC236}">
                <a16:creationId xmlns:a16="http://schemas.microsoft.com/office/drawing/2014/main" id="{C98BA9B9-A82C-46B7-A26D-9F3C05A12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044097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DFEAB409-3098-4FC6-A072-D5A496FE463C}"/>
              </a:ext>
            </a:extLst>
          </p:cNvPr>
          <p:cNvGrpSpPr/>
          <p:nvPr userDrawn="1"/>
        </p:nvGrpSpPr>
        <p:grpSpPr>
          <a:xfrm>
            <a:off x="8611199" y="6145060"/>
            <a:ext cx="1775744" cy="261610"/>
            <a:chOff x="8611199" y="6145060"/>
            <a:chExt cx="1775744" cy="261610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FC466F63-0BF4-4EB4-9F01-3A6BA6A7EF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11199" y="6167914"/>
              <a:ext cx="1461655" cy="237519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7918957-1A14-4D19-B13A-C89324F94FD9}"/>
                </a:ext>
              </a:extLst>
            </p:cNvPr>
            <p:cNvSpPr txBox="1"/>
            <p:nvPr userDrawn="1"/>
          </p:nvSpPr>
          <p:spPr>
            <a:xfrm>
              <a:off x="8765961" y="6145060"/>
              <a:ext cx="1620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chemeClr val="tx2"/>
                  </a:solidFill>
                </a:rPr>
                <a:t>db1.com.br</a:t>
              </a:r>
            </a:p>
          </p:txBody>
        </p: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9E78C3EF-9F4F-493B-93A7-354866E86AA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86942" y="6014384"/>
            <a:ext cx="1367253" cy="4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5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8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b1global.visualstudio.com/Plaenge/_release?_a=releases&amp;view=mine&amp;definitionId=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b1global.visualstudio.com/Plaenge/_wiki/wikis/Plaenge.wiki/1599/Como-cadastrar-Atividades-de-Prepara%C3%A7%C3%A3o-e-Configura%C3%A7%C3%A3o-dos-Testes-no-Azure-Devops-da-Plaen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b1global.visualstudio.com/Plaenge/_wiki/wikis/Plaenge.wiki/1597/Como-cadastrar-Atividades-de-Execu%C3%A7%C3%A3o-de-Testes-no-Azure-Devops-da-Plaeng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b1global.visualstudio.com/Plaenge/_wiki/wikis/Plaenge.wiki/1607/Tags-de-SEVERIDADE-TIPO-dos-Bugs-Encontrado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1global.visualstudio.com/Plaenge/_wiki/wikis/Plaenge.wiki/1609/Como-Cadastrar-Bug-DB1-no-Azure-DevOps-da-Plaeng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hyperlink" Target="https://db1global.visualstudio.com/Plaenge/_release?_a=releases&amp;view=mine&amp;definitionId=1" TargetMode="External"/><Relationship Id="rId4" Type="http://schemas.openxmlformats.org/officeDocument/2006/relationships/hyperlink" Target="https://db1global.visualstudio.com/Plaenge/_workitems/edit/195017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1global.visualstudio.com/Plaenge/_workitems/edit/177944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statusdogs.com/" TargetMode="External"/><Relationship Id="rId7" Type="http://schemas.openxmlformats.org/officeDocument/2006/relationships/image" Target="../media/image57.png"/><Relationship Id="rId2" Type="http://schemas.openxmlformats.org/officeDocument/2006/relationships/hyperlink" Target="https://http.cat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8E071-C93D-4EE6-9BCF-CECBE619A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r>
              <a:rPr lang="pt-BR" dirty="0">
                <a:cs typeface="Poppins ExtraBold"/>
              </a:rPr>
              <a:t>TESTES DE API 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F008EE-2CC7-490C-9EF2-FAAFDB219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pt-BR" sz="2800" dirty="0"/>
              <a:t>UTILIZANDO A FERRAMENTA </a:t>
            </a:r>
            <a:r>
              <a:rPr lang="pt-BR" sz="2800" b="1" dirty="0">
                <a:solidFill>
                  <a:srgbClr val="FA6D0F"/>
                </a:solidFill>
              </a:rPr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146590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dirty="0">
                <a:cs typeface="Poppins ExtraBold"/>
              </a:rPr>
              <a:t>TESTES DE API NO CONTEXTO DO PROJETO PLAENGE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3B523-AC59-4520-9844-6F75276C1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0616" y="1282999"/>
            <a:ext cx="11493856" cy="5269206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r>
              <a:rPr lang="pt-BR" dirty="0"/>
              <a:t>Começa quando os desenvolvedores avisam em um grupo</a:t>
            </a:r>
            <a:br>
              <a:rPr lang="pt-BR" dirty="0"/>
            </a:br>
            <a:r>
              <a:rPr lang="pt-BR" dirty="0"/>
              <a:t>específico do Teams que os deliverables/entregáveis de API </a:t>
            </a:r>
            <a:br>
              <a:rPr lang="pt-BR" dirty="0"/>
            </a:br>
            <a:r>
              <a:rPr lang="pt-BR" dirty="0"/>
              <a:t>estão disponíveis e/ou </a:t>
            </a:r>
            <a:r>
              <a:rPr lang="pt-BR" dirty="0">
                <a:ea typeface="+mn-lt"/>
                <a:cs typeface="+mn-lt"/>
              </a:rPr>
              <a:t>aguardando serem disponibilizados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("Ready for Test" no board Downstream)</a:t>
            </a:r>
            <a:br>
              <a:rPr lang="pt-BR" dirty="0">
                <a:ea typeface="+mn-lt"/>
                <a:cs typeface="+mn-lt"/>
              </a:rPr>
            </a:br>
            <a:endParaRPr lang="pt-BR" dirty="0">
              <a:ea typeface="+mn-lt"/>
              <a:cs typeface="+mn-lt"/>
            </a:endParaRPr>
          </a:p>
          <a:p>
            <a:r>
              <a:rPr lang="pt-BR" dirty="0">
                <a:ea typeface="+mn-lt"/>
                <a:cs typeface="+mn-lt"/>
              </a:rPr>
              <a:t>Quem faz essa disponibilização no ambiente backend de staging (ambiente de testes) são os próprios testadores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(Paula ou Andressa) por meio de aprovação de Releases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nesse </a:t>
            </a:r>
            <a:r>
              <a:rPr lang="pt-BR" dirty="0">
                <a:ea typeface="+mn-lt"/>
                <a:cs typeface="+mn-lt"/>
                <a:hlinkClick r:id="rId3"/>
              </a:rPr>
              <a:t>link</a:t>
            </a:r>
            <a:r>
              <a:rPr lang="pt-BR" dirty="0">
                <a:ea typeface="+mn-lt"/>
                <a:cs typeface="+mn-lt"/>
              </a:rPr>
              <a:t>)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73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4F8237CE-9EAC-4CFB-BD89-F3527025F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460556"/>
            <a:ext cx="10905066" cy="55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3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D2D49C8-FB51-4EE9-82E8-0F34EDA5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73" y="273614"/>
            <a:ext cx="5357355" cy="58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4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3">
            <a:extLst>
              <a:ext uri="{FF2B5EF4-FFF2-40B4-BE49-F238E27FC236}">
                <a16:creationId xmlns:a16="http://schemas.microsoft.com/office/drawing/2014/main" id="{EA8A51AA-99B8-41F3-8112-38BD1852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76" y="459535"/>
            <a:ext cx="689915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9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dirty="0">
                <a:cs typeface="Poppins ExtraBold"/>
              </a:rPr>
              <a:t>TESTES DE API NO CONTEXTO DO PROJETO PLAENGE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3B523-AC59-4520-9844-6F75276C1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754" y="1282999"/>
            <a:ext cx="11493856" cy="5269206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r>
              <a:rPr lang="pt-BR" dirty="0">
                <a:ea typeface="+mn-lt"/>
                <a:cs typeface="+mn-lt"/>
              </a:rPr>
              <a:t>Nos deliverables de API em “Ready for Test”:</a:t>
            </a:r>
          </a:p>
          <a:p>
            <a:pPr lvl="1"/>
            <a:r>
              <a:rPr lang="pt-BR" dirty="0">
                <a:ea typeface="+mn-lt"/>
                <a:cs typeface="+mn-lt"/>
              </a:rPr>
              <a:t>Os testadores criam e fazem estimativas de horas da atividade de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“Preparação e Configuração dos Testes” que está descrito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nesse link da wiki de “Guia de Testes”: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  <a:hlinkClick r:id="rId3"/>
              </a:rPr>
              <a:t>Como cadastrar Atividades de Preparação e Configuração dos Testes </a:t>
            </a:r>
            <a:br>
              <a:rPr lang="pt-BR" dirty="0">
                <a:ea typeface="+mn-lt"/>
                <a:cs typeface="+mn-lt"/>
                <a:hlinkClick r:id="rId3"/>
              </a:rPr>
            </a:br>
            <a:r>
              <a:rPr lang="pt-BR" dirty="0">
                <a:ea typeface="+mn-lt"/>
                <a:cs typeface="+mn-lt"/>
                <a:hlinkClick r:id="rId3"/>
              </a:rPr>
              <a:t>no Azure Devops da Plaenge</a:t>
            </a:r>
            <a:endParaRPr lang="pt-BR" dirty="0"/>
          </a:p>
          <a:p>
            <a:pPr marL="457200" lvl="1" indent="0">
              <a:buNone/>
            </a:pPr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7374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6E277D5A-A1C8-4071-8AAC-FB7BEEFF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516" y="262466"/>
            <a:ext cx="4869657" cy="59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53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dirty="0">
                <a:cs typeface="Poppins ExtraBold"/>
              </a:rPr>
              <a:t>APLICAÇÃO DO POSTMAN NO PROJETO PLAENGE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3B523-AC59-4520-9844-6F75276C1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754" y="1282999"/>
            <a:ext cx="11493856" cy="5269206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r>
              <a:rPr lang="pt-BR" dirty="0">
                <a:ea typeface="+mn-lt"/>
                <a:cs typeface="+mn-lt"/>
              </a:rPr>
              <a:t>Nos deliverables de API em “Ready for Test”:</a:t>
            </a:r>
          </a:p>
          <a:p>
            <a:pPr lvl="1"/>
            <a:r>
              <a:rPr lang="pt-BR" dirty="0">
                <a:ea typeface="+mn-lt"/>
                <a:cs typeface="+mn-lt"/>
              </a:rPr>
              <a:t>Nessa etapa, conforme a prioridade de cada deliverable, vão sendo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criados na aba “Tests” do Postman os cenários principais baseados nos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requisitos, descrições dos deliverables e/ou cenários alternativos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baseados em histórico de bugs/experiência do testador, etc</a:t>
            </a:r>
          </a:p>
          <a:p>
            <a:pPr marL="457200" lvl="1" indent="0">
              <a:buNone/>
            </a:pPr>
            <a:endParaRPr lang="pt-BR" dirty="0">
              <a:ea typeface="+mn-lt"/>
              <a:cs typeface="+mn-lt"/>
            </a:endParaRPr>
          </a:p>
          <a:p>
            <a:pPr lvl="1"/>
            <a:r>
              <a:rPr lang="pt-BR" dirty="0">
                <a:ea typeface="+mn-lt"/>
                <a:cs typeface="+mn-lt"/>
              </a:rPr>
              <a:t>Em alguns deliverables de API, a Collection do Postman está como anexo</a:t>
            </a:r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03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pPr algn="ctr"/>
            <a:r>
              <a:rPr lang="pt-BR" sz="2000" dirty="0">
                <a:cs typeface="Poppins ExtraBold"/>
              </a:rPr>
              <a:t>EXEMPLO DE COLLECTION DO POSTMAN CONFIGURADA COM AS REQUISIÇÕES E CENÁRIOS DE TESTES (ABA "TESTS")</a:t>
            </a:r>
            <a:endParaRPr lang="pt-BR" sz="20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3B523-AC59-4520-9844-6F75276C1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754" y="1282999"/>
            <a:ext cx="11493856" cy="5269206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</p:txBody>
      </p:sp>
      <p:pic>
        <p:nvPicPr>
          <p:cNvPr id="5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9AA4312-E4BB-4CAF-A31A-72A34684B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82" y="1179051"/>
            <a:ext cx="10286034" cy="422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13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dirty="0">
                <a:cs typeface="Poppins ExtraBold"/>
              </a:rPr>
              <a:t>TESTES DE API NO CONTEXTO DO PROJETO PLAENGE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3B523-AC59-4520-9844-6F75276C1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754" y="1282999"/>
            <a:ext cx="11493856" cy="5269206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r>
              <a:rPr lang="pt-BR" dirty="0">
                <a:ea typeface="+mn-lt"/>
                <a:cs typeface="+mn-lt"/>
              </a:rPr>
              <a:t>Nos deliverables de API em “In Testing” – “Doing”:</a:t>
            </a:r>
          </a:p>
          <a:p>
            <a:pPr lvl="1"/>
            <a:r>
              <a:rPr lang="pt-BR" dirty="0">
                <a:ea typeface="+mn-lt"/>
                <a:cs typeface="+mn-lt"/>
              </a:rPr>
              <a:t>Já estão sendo executados os cenários de testes na aba “Tests”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do Postman criados na etapa “Ready for Test”</a:t>
            </a:r>
          </a:p>
          <a:p>
            <a:pPr lvl="1"/>
            <a:r>
              <a:rPr lang="pt-BR" dirty="0">
                <a:ea typeface="+mn-lt"/>
                <a:cs typeface="+mn-lt"/>
              </a:rPr>
              <a:t>Os testadores criam e fazem estimativas de horas da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atividade de “Execução de Testes” que está descrito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nesse link da wiki de “Guia de Testes”:</a:t>
            </a:r>
          </a:p>
          <a:p>
            <a:pPr marL="457200" lvl="1" indent="0">
              <a:buNone/>
            </a:pPr>
            <a:r>
              <a:rPr lang="pt-BR" dirty="0">
                <a:ea typeface="+mn-lt"/>
                <a:cs typeface="+mn-lt"/>
                <a:hlinkClick r:id="rId3"/>
              </a:rPr>
              <a:t>Como cadastrar Atividades de Execução de Testes no Azure </a:t>
            </a:r>
            <a:br>
              <a:rPr lang="pt-BR" dirty="0">
                <a:ea typeface="+mn-lt"/>
                <a:cs typeface="+mn-lt"/>
                <a:hlinkClick r:id="rId3"/>
              </a:rPr>
            </a:br>
            <a:r>
              <a:rPr lang="pt-BR" dirty="0">
                <a:ea typeface="+mn-lt"/>
                <a:cs typeface="+mn-lt"/>
                <a:hlinkClick r:id="rId3"/>
              </a:rPr>
              <a:t>Devops da Plaenge</a:t>
            </a: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endParaRPr lang="pt-BR" dirty="0"/>
          </a:p>
          <a:p>
            <a:pPr lvl="1"/>
            <a:endParaRPr lang="pt-BR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3588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Texto&#10;&#10;Descrição gerada automaticamente">
            <a:extLst>
              <a:ext uri="{FF2B5EF4-FFF2-40B4-BE49-F238E27FC236}">
                <a16:creationId xmlns:a16="http://schemas.microsoft.com/office/drawing/2014/main" id="{68780EE8-856C-4ACD-8837-F463F38C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689" y="301880"/>
            <a:ext cx="4683068" cy="61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8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FF355-AEDF-4439-9089-A6B87745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84" y="388128"/>
            <a:ext cx="6421016" cy="1325563"/>
          </a:xfrm>
        </p:spPr>
        <p:txBody>
          <a:bodyPr lIns="91440" tIns="45720" rIns="91440" bIns="45720" anchor="t"/>
          <a:lstStyle/>
          <a:p>
            <a:r>
              <a:rPr lang="pt-BR" dirty="0">
                <a:cs typeface="Poppins ExtraBold"/>
              </a:rPr>
              <a:t>AGENDA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CDDC83A-62C0-4451-B86D-AA113E6100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375054"/>
              </p:ext>
            </p:extLst>
          </p:nvPr>
        </p:nvGraphicFramePr>
        <p:xfrm>
          <a:off x="920064" y="990865"/>
          <a:ext cx="7470562" cy="499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493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pPr algn="ctr"/>
            <a:r>
              <a:rPr lang="pt-BR" sz="2000" dirty="0">
                <a:cs typeface="Poppins ExtraBold"/>
              </a:rPr>
              <a:t>EXEMPLOS DE CENÁRIOS DE TESTES DE API EXECUTADOS – POSTMAN 1</a:t>
            </a:r>
          </a:p>
        </p:txBody>
      </p:sp>
      <p:pic>
        <p:nvPicPr>
          <p:cNvPr id="7" name="Imagem 7" descr="Tela de computador com jogo&#10;&#10;Descrição gerada automaticamente">
            <a:extLst>
              <a:ext uri="{FF2B5EF4-FFF2-40B4-BE49-F238E27FC236}">
                <a16:creationId xmlns:a16="http://schemas.microsoft.com/office/drawing/2014/main" id="{0CA55064-369A-4ED9-B199-56E3C8B2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62" y="899930"/>
            <a:ext cx="8471337" cy="50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pPr algn="ctr"/>
            <a:r>
              <a:rPr lang="pt-BR" sz="2000" dirty="0">
                <a:cs typeface="Poppins ExtraBold"/>
              </a:rPr>
              <a:t>EXEMPLOS DE CENÁRIOS DE TESTES DE API EXECUTADOS – POSTMAN 2</a:t>
            </a:r>
          </a:p>
        </p:txBody>
      </p:sp>
      <p:pic>
        <p:nvPicPr>
          <p:cNvPr id="4" name="Imagem 5" descr="Texto&#10;&#10;Descrição gerada automaticamente">
            <a:extLst>
              <a:ext uri="{FF2B5EF4-FFF2-40B4-BE49-F238E27FC236}">
                <a16:creationId xmlns:a16="http://schemas.microsoft.com/office/drawing/2014/main" id="{381D406E-212B-4D5F-A85A-12F3ED3A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86" y="676209"/>
            <a:ext cx="8694681" cy="52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70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pPr algn="ctr"/>
            <a:r>
              <a:rPr lang="pt-BR" sz="2000" dirty="0">
                <a:cs typeface="Poppins ExtraBold"/>
              </a:rPr>
              <a:t>EXEMPLOS DE CENÁRIOS DE TESTES DE API EXECUTADOS – POSTMAN 3</a:t>
            </a:r>
          </a:p>
        </p:txBody>
      </p:sp>
      <p:pic>
        <p:nvPicPr>
          <p:cNvPr id="5" name="Imagem 6" descr="Texto&#10;&#10;Descrição gerada automaticamente">
            <a:extLst>
              <a:ext uri="{FF2B5EF4-FFF2-40B4-BE49-F238E27FC236}">
                <a16:creationId xmlns:a16="http://schemas.microsoft.com/office/drawing/2014/main" id="{329E6037-BC97-489B-9B32-94A13FC0A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4" y="800090"/>
            <a:ext cx="12072257" cy="51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pPr algn="ctr"/>
            <a:r>
              <a:rPr lang="pt-BR" sz="2000" dirty="0">
                <a:cs typeface="Poppins ExtraBold"/>
              </a:rPr>
              <a:t>EXEMPLOS DE CENÁRIOS DE TESTES DE API EXECUTADOS - </a:t>
            </a:r>
            <a:r>
              <a:rPr lang="pt-BR" sz="2000" dirty="0">
                <a:ea typeface="+mj-lt"/>
                <a:cs typeface="+mj-lt"/>
              </a:rPr>
              <a:t>MONGODB</a:t>
            </a:r>
            <a:endParaRPr lang="pt-BR" sz="20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3B523-AC59-4520-9844-6F75276C1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754" y="1282999"/>
            <a:ext cx="11493856" cy="5269206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</p:txBody>
      </p:sp>
      <p:pic>
        <p:nvPicPr>
          <p:cNvPr id="3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945F73E5-2F60-4EF2-A686-C56E64BF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9" y="795852"/>
            <a:ext cx="10533992" cy="49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5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pPr algn="ctr"/>
            <a:r>
              <a:rPr lang="pt-BR" sz="2000" dirty="0">
                <a:cs typeface="Poppins ExtraBold"/>
              </a:rPr>
              <a:t>EXEMPLOS DE CENÁRIOS DE TESTES DE API EXECUTADOS - MYSQL</a:t>
            </a:r>
            <a:endParaRPr lang="pt-BR" sz="2000" dirty="0"/>
          </a:p>
        </p:txBody>
      </p:sp>
      <p:pic>
        <p:nvPicPr>
          <p:cNvPr id="5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227E6FC-94D5-4904-AFC1-5F6F1497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71" y="707415"/>
            <a:ext cx="8800617" cy="523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28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83" y="208252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dirty="0"/>
              <a:t>COLLECTION “</a:t>
            </a:r>
            <a:r>
              <a:rPr lang="es-ES" dirty="0"/>
              <a:t>Ventas API - Testes Deliverable 177944</a:t>
            </a:r>
            <a:r>
              <a:rPr lang="pt-BR" dirty="0"/>
              <a:t>”</a:t>
            </a:r>
            <a:br>
              <a:rPr lang="pt-BR" dirty="0"/>
            </a:br>
            <a:endParaRPr lang="pt-BR" dirty="0">
              <a:cs typeface="Poppins ExtraBold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9DB29F-BD3A-4AFD-8C26-802FEF625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5983" y="1379695"/>
            <a:ext cx="9686655" cy="450720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Collection “</a:t>
            </a:r>
            <a:r>
              <a:rPr lang="es-ES" dirty="0"/>
              <a:t>Ventas API - Testes Deliverable 177944</a:t>
            </a:r>
            <a:r>
              <a:rPr lang="pt-BR" dirty="0"/>
              <a:t>”</a:t>
            </a:r>
          </a:p>
          <a:p>
            <a:pPr marL="457200" lvl="1" indent="0">
              <a:buNone/>
            </a:pPr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FC4AF54E-148E-488C-A6C7-9EB17B46F0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816976"/>
              </p:ext>
            </p:extLst>
          </p:nvPr>
        </p:nvGraphicFramePr>
        <p:xfrm>
          <a:off x="853830" y="2425163"/>
          <a:ext cx="38989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Objeto de Shell de Gerenciador" showAsIcon="1" r:id="rId3" imgW="3899160" imgH="511200" progId="Package">
                  <p:embed/>
                </p:oleObj>
              </mc:Choice>
              <mc:Fallback>
                <p:oleObj name="Objeto de Shell de Gerenciador" showAsIcon="1" r:id="rId3" imgW="3899160" imgH="511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830" y="2425163"/>
                        <a:ext cx="3898900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9068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dirty="0">
                <a:cs typeface="Poppins ExtraBold"/>
              </a:rPr>
              <a:t>TESTES DE API NO CONTEXTO DO PROJETO PLAENGE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3B523-AC59-4520-9844-6F75276C1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754" y="1282999"/>
            <a:ext cx="11493856" cy="5269206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r>
              <a:rPr lang="pt-BR" dirty="0">
                <a:ea typeface="+mn-lt"/>
                <a:cs typeface="+mn-lt"/>
              </a:rPr>
              <a:t>Nos deliverables de API em “In Testing” – “Doing”:</a:t>
            </a:r>
          </a:p>
          <a:p>
            <a:pPr lvl="1"/>
            <a:r>
              <a:rPr lang="pt-BR" dirty="0">
                <a:ea typeface="+mn-lt"/>
                <a:cs typeface="+mn-lt"/>
              </a:rPr>
              <a:t>Também já estão sendo encontrados e registrados possíveis bugs</a:t>
            </a:r>
            <a:endParaRPr lang="pt-BR" dirty="0"/>
          </a:p>
          <a:p>
            <a:pPr lvl="1"/>
            <a:r>
              <a:rPr lang="pt-BR" dirty="0">
                <a:ea typeface="+mn-lt"/>
                <a:cs typeface="+mn-lt"/>
              </a:rPr>
              <a:t>Classificação de Bugs (Severidade e Tipo) e como registrá-los estão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descritos nesses links da wiki de “Guia de Testes”</a:t>
            </a:r>
          </a:p>
          <a:p>
            <a:pPr marL="457200" lvl="1" indent="0">
              <a:buNone/>
            </a:pPr>
            <a:r>
              <a:rPr lang="pt-BR" dirty="0">
                <a:ea typeface="+mn-lt"/>
                <a:cs typeface="+mn-lt"/>
                <a:hlinkClick r:id="rId3"/>
              </a:rPr>
              <a:t>Tags de [SEVERIDADE][TIPO] dos Bugs Encontrados</a:t>
            </a:r>
            <a:endParaRPr lang="pt-BR" dirty="0"/>
          </a:p>
          <a:p>
            <a:pPr marL="457200" lvl="1" indent="0">
              <a:buNone/>
            </a:pPr>
            <a:r>
              <a:rPr lang="pt-BR" dirty="0">
                <a:ea typeface="+mn-lt"/>
                <a:cs typeface="+mn-lt"/>
                <a:hlinkClick r:id="rId4"/>
              </a:rPr>
              <a:t>Como Cadastrar Bug DB1 no Azure DevOps da Plaenge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endParaRPr lang="pt-BR" dirty="0"/>
          </a:p>
          <a:p>
            <a:pPr lvl="1"/>
            <a:endParaRPr lang="pt-BR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2686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8" y="314417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dirty="0">
                <a:cs typeface="Poppins ExtraBold"/>
              </a:rPr>
              <a:t>TESTES DE API NO CONTEXTO DO PROJETO PLAENGE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3B523-AC59-4520-9844-6F75276C1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754" y="1282999"/>
            <a:ext cx="6120442" cy="5269206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r>
              <a:rPr lang="pt-BR" sz="2200" dirty="0">
                <a:ea typeface="+mn-lt"/>
                <a:cs typeface="+mn-lt"/>
              </a:rPr>
              <a:t>Nos deliverables de API em “In Testing” –</a:t>
            </a:r>
            <a:br>
              <a:rPr lang="pt-BR" sz="2200" dirty="0">
                <a:ea typeface="+mn-lt"/>
                <a:cs typeface="+mn-lt"/>
              </a:rPr>
            </a:br>
            <a:r>
              <a:rPr lang="pt-BR" sz="2200" dirty="0">
                <a:ea typeface="+mn-lt"/>
                <a:cs typeface="+mn-lt"/>
              </a:rPr>
              <a:t> “Doing”:</a:t>
            </a:r>
          </a:p>
          <a:p>
            <a:pPr lvl="1"/>
            <a:r>
              <a:rPr lang="pt-BR" sz="2200" dirty="0">
                <a:ea typeface="+mn-lt"/>
                <a:cs typeface="+mn-lt"/>
              </a:rPr>
              <a:t>Desenvolvedor está corrigindo os </a:t>
            </a:r>
            <a:br>
              <a:rPr lang="pt-BR" sz="2200" dirty="0">
                <a:ea typeface="+mn-lt"/>
                <a:cs typeface="+mn-lt"/>
              </a:rPr>
            </a:br>
            <a:r>
              <a:rPr lang="pt-BR" sz="2200" dirty="0">
                <a:ea typeface="+mn-lt"/>
                <a:cs typeface="+mn-lt"/>
              </a:rPr>
              <a:t>possíveis bugs (altera o status de</a:t>
            </a:r>
            <a:br>
              <a:rPr lang="pt-BR" sz="2200" dirty="0">
                <a:ea typeface="+mn-lt"/>
                <a:cs typeface="+mn-lt"/>
              </a:rPr>
            </a:br>
            <a:r>
              <a:rPr lang="pt-BR" sz="2200" dirty="0">
                <a:ea typeface="+mn-lt"/>
                <a:cs typeface="+mn-lt"/>
              </a:rPr>
              <a:t>“New” para “Active”)</a:t>
            </a:r>
          </a:p>
          <a:p>
            <a:pPr lvl="1"/>
            <a:endParaRPr lang="pt-BR" dirty="0">
              <a:ea typeface="+mn-lt"/>
              <a:cs typeface="+mn-lt"/>
            </a:endParaRPr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endParaRPr lang="pt-BR" dirty="0"/>
          </a:p>
          <a:p>
            <a:pPr lvl="1"/>
            <a:endParaRPr lang="pt-BR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</p:txBody>
      </p:sp>
      <p:pic>
        <p:nvPicPr>
          <p:cNvPr id="3" name="Imagem 3" descr="Tela de vídeo game&#10;&#10;Descrição gerada automaticamente">
            <a:extLst>
              <a:ext uri="{FF2B5EF4-FFF2-40B4-BE49-F238E27FC236}">
                <a16:creationId xmlns:a16="http://schemas.microsoft.com/office/drawing/2014/main" id="{47695EE0-7C63-45AA-9FA8-6196E7E8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593" y="3207789"/>
            <a:ext cx="2352675" cy="3648075"/>
          </a:xfrm>
          <a:prstGeom prst="rect">
            <a:avLst/>
          </a:prstGeom>
        </p:spPr>
      </p:pic>
      <p:pic>
        <p:nvPicPr>
          <p:cNvPr id="4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063F53D-9616-481A-978D-25CB35D52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477" y="951918"/>
            <a:ext cx="5198753" cy="57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94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>
            <a:extLst>
              <a:ext uri="{FF2B5EF4-FFF2-40B4-BE49-F238E27FC236}">
                <a16:creationId xmlns:a16="http://schemas.microsoft.com/office/drawing/2014/main" id="{EF7A2944-B4AD-4B17-A873-880D8875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" y="5903366"/>
            <a:ext cx="3163613" cy="8319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35" y="196176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sz="2000" dirty="0">
                <a:ea typeface="+mj-lt"/>
                <a:cs typeface="+mj-lt"/>
              </a:rPr>
              <a:t>BUGS ENCONTRADOS (FILHOS (CHILD) DO </a:t>
            </a:r>
            <a:br>
              <a:rPr lang="pt-BR" sz="2000" dirty="0">
                <a:ea typeface="+mj-lt"/>
                <a:cs typeface="+mj-lt"/>
              </a:rPr>
            </a:br>
            <a:r>
              <a:rPr lang="pt-BR" sz="2000" dirty="0">
                <a:ea typeface="+mj-lt"/>
                <a:cs typeface="+mj-lt"/>
              </a:rPr>
              <a:t>DELIVERABLE DE API) </a:t>
            </a:r>
            <a:r>
              <a:rPr lang="pt-BR" sz="2000" dirty="0">
                <a:cs typeface="Poppins ExtraBold"/>
              </a:rPr>
              <a:t> </a:t>
            </a:r>
            <a:endParaRPr lang="pt-BR" sz="2000" b="1" dirty="0">
              <a:cs typeface="Poppins ExtraBold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3B523-AC59-4520-9844-6F75276C1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754" y="1282999"/>
            <a:ext cx="11493856" cy="5269206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dirty="0">
              <a:ea typeface="+mn-lt"/>
              <a:cs typeface="+mn-lt"/>
            </a:endParaRP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DA0463E0-8D46-4052-BBD3-4960976F8289}"/>
              </a:ext>
            </a:extLst>
          </p:cNvPr>
          <p:cNvSpPr txBox="1">
            <a:spLocks/>
          </p:cNvSpPr>
          <p:nvPr/>
        </p:nvSpPr>
        <p:spPr>
          <a:xfrm>
            <a:off x="333754" y="1007103"/>
            <a:ext cx="6120442" cy="554510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pt-BR" sz="1600" dirty="0"/>
          </a:p>
          <a:p>
            <a:pPr lvl="1"/>
            <a:endParaRPr lang="pt-BR" sz="1600" dirty="0">
              <a:ea typeface="+mn-lt"/>
              <a:cs typeface="+mn-lt"/>
            </a:endParaRPr>
          </a:p>
          <a:p>
            <a:pPr lvl="1"/>
            <a:endParaRPr lang="pt-BR" sz="16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pt-BR" sz="1600" dirty="0"/>
          </a:p>
          <a:p>
            <a:pPr>
              <a:buFont typeface="Arial" panose="020B0604020202020204" pitchFamily="34" charset="0"/>
              <a:buChar char="•"/>
            </a:pPr>
            <a:endParaRPr lang="pt-BR" sz="1600" dirty="0"/>
          </a:p>
          <a:p>
            <a:pPr lvl="1"/>
            <a:endParaRPr lang="pt-BR" sz="1600" dirty="0"/>
          </a:p>
          <a:p>
            <a:pPr marL="457200" lvl="1" indent="0">
              <a:buNone/>
            </a:pPr>
            <a:endParaRPr lang="pt-BR" sz="16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600" dirty="0">
              <a:ea typeface="+mn-lt"/>
              <a:cs typeface="+mn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52EF8F-8EA8-45DF-BEA8-7A030E723254}"/>
              </a:ext>
            </a:extLst>
          </p:cNvPr>
          <p:cNvSpPr txBox="1"/>
          <p:nvPr/>
        </p:nvSpPr>
        <p:spPr>
          <a:xfrm>
            <a:off x="244366" y="927538"/>
            <a:ext cx="6474372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latin typeface="Gotham Pro Light"/>
              </a:rPr>
              <a:t>- Link do Bug 1 de API: </a:t>
            </a:r>
          </a:p>
          <a:p>
            <a:r>
              <a:rPr lang="pt-BR" sz="1600" dirty="0">
                <a:latin typeface="Gotham Pro Light"/>
                <a:hlinkClick r:id="rId4"/>
              </a:rPr>
              <a:t>195017 - [MD][AP] API POST </a:t>
            </a:r>
            <a:br>
              <a:rPr lang="pt-BR" sz="1600" dirty="0">
                <a:latin typeface="Gotham Pro Light"/>
                <a:hlinkClick r:id="rId4"/>
              </a:rPr>
            </a:br>
            <a:r>
              <a:rPr lang="pt-BR" sz="1600" dirty="0">
                <a:latin typeface="Gotham Pro Light"/>
                <a:hlinkClick r:id="rId4"/>
              </a:rPr>
              <a:t>"CondicoesDePreco" - Situações ocorrendo com </a:t>
            </a:r>
            <a:br>
              <a:rPr lang="pt-BR" sz="1600" dirty="0">
                <a:latin typeface="Gotham Pro Light"/>
                <a:hlinkClick r:id="rId4"/>
              </a:rPr>
            </a:br>
            <a:r>
              <a:rPr lang="pt-BR" sz="1600" dirty="0">
                <a:latin typeface="Gotham Pro Light"/>
                <a:hlinkClick r:id="rId4"/>
              </a:rPr>
              <a:t>o campo "versao“</a:t>
            </a:r>
          </a:p>
          <a:p>
            <a:r>
              <a:rPr lang="pt-BR" sz="1600" dirty="0">
                <a:latin typeface="Gotham Pro Light"/>
              </a:rPr>
              <a:t>- Nesse exemplo tag [MD] significa que a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severidade do bug é moderada, ou seja existe um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contorno simples e que teria baixo impacto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nos testes.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- Já a tag [AP] significa que o do tipo do bug é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de API, por exemplo mensagens, dados,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http status code das requisições retornados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diferentes do esperado, etc.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- Após o bug ser corrigido pelo desenvolvedor e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ser disponibilizado pelos próprios testadores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no ambiente staging backend (por meio de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aprovação de Releases nesse </a:t>
            </a:r>
            <a:r>
              <a:rPr lang="pt-BR" sz="1600" dirty="0">
                <a:latin typeface="Gotham Pro Light"/>
                <a:hlinkClick r:id="rId5"/>
              </a:rPr>
              <a:t>link</a:t>
            </a:r>
            <a:r>
              <a:rPr lang="pt-BR" sz="1600" dirty="0">
                <a:latin typeface="Gotham Pro Light"/>
              </a:rPr>
              <a:t>), o testador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retesta as situações descritas no bug e estando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semelhante ou igual ao “[RESULTADO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ESPERADO]”, faz comentários de finalização de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testes e anexos de evidências no bug e altera o </a:t>
            </a:r>
            <a:br>
              <a:rPr lang="pt-BR" sz="1600" dirty="0">
                <a:latin typeface="Gotham Pro Light"/>
              </a:rPr>
            </a:br>
            <a:r>
              <a:rPr lang="pt-BR" sz="1600" dirty="0">
                <a:latin typeface="Gotham Pro Light"/>
              </a:rPr>
              <a:t>status de “Active” para “Closed”</a:t>
            </a:r>
          </a:p>
        </p:txBody>
      </p:sp>
      <p:pic>
        <p:nvPicPr>
          <p:cNvPr id="8" name="Imagem 8" descr="Texto&#10;&#10;Descrição gerada automaticamente">
            <a:extLst>
              <a:ext uri="{FF2B5EF4-FFF2-40B4-BE49-F238E27FC236}">
                <a16:creationId xmlns:a16="http://schemas.microsoft.com/office/drawing/2014/main" id="{71CCB9CF-6307-494A-9D36-FCEA7BD26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952" y="117391"/>
            <a:ext cx="6237889" cy="662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4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>
            <a:extLst>
              <a:ext uri="{FF2B5EF4-FFF2-40B4-BE49-F238E27FC236}">
                <a16:creationId xmlns:a16="http://schemas.microsoft.com/office/drawing/2014/main" id="{EF7A2944-B4AD-4B17-A873-880D8875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" y="5903366"/>
            <a:ext cx="3163613" cy="831959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3B523-AC59-4520-9844-6F75276C1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754" y="1282999"/>
            <a:ext cx="11493856" cy="5269206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dirty="0">
              <a:ea typeface="+mn-lt"/>
              <a:cs typeface="+mn-lt"/>
            </a:endParaRP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DA0463E0-8D46-4052-BBD3-4960976F8289}"/>
              </a:ext>
            </a:extLst>
          </p:cNvPr>
          <p:cNvSpPr txBox="1">
            <a:spLocks/>
          </p:cNvSpPr>
          <p:nvPr/>
        </p:nvSpPr>
        <p:spPr>
          <a:xfrm>
            <a:off x="333754" y="1007103"/>
            <a:ext cx="6120442" cy="554510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pt-BR" sz="1600" dirty="0"/>
          </a:p>
          <a:p>
            <a:pPr lvl="1"/>
            <a:endParaRPr lang="pt-BR" sz="1600" dirty="0">
              <a:ea typeface="+mn-lt"/>
              <a:cs typeface="+mn-lt"/>
            </a:endParaRPr>
          </a:p>
          <a:p>
            <a:pPr lvl="1"/>
            <a:endParaRPr lang="pt-BR" sz="16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pt-BR" sz="1600" dirty="0"/>
          </a:p>
          <a:p>
            <a:pPr>
              <a:buFont typeface="Arial" panose="020B0604020202020204" pitchFamily="34" charset="0"/>
              <a:buChar char="•"/>
            </a:pPr>
            <a:endParaRPr lang="pt-BR" sz="1600" dirty="0"/>
          </a:p>
          <a:p>
            <a:pPr lvl="1"/>
            <a:endParaRPr lang="pt-BR" sz="1600" dirty="0"/>
          </a:p>
          <a:p>
            <a:pPr marL="457200" lvl="1" indent="0">
              <a:buNone/>
            </a:pPr>
            <a:endParaRPr lang="pt-BR" sz="16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600" dirty="0">
              <a:ea typeface="+mn-lt"/>
              <a:cs typeface="+mn-lt"/>
            </a:endParaRPr>
          </a:p>
        </p:txBody>
      </p:sp>
      <p:sp>
        <p:nvSpPr>
          <p:cNvPr id="4" name="Espaço Reservado para Conteúdo 5">
            <a:extLst>
              <a:ext uri="{FF2B5EF4-FFF2-40B4-BE49-F238E27FC236}">
                <a16:creationId xmlns:a16="http://schemas.microsoft.com/office/drawing/2014/main" id="{633CC451-88DC-4137-BC9D-8CF3FDAA5BF7}"/>
              </a:ext>
            </a:extLst>
          </p:cNvPr>
          <p:cNvSpPr txBox="1">
            <a:spLocks/>
          </p:cNvSpPr>
          <p:nvPr/>
        </p:nvSpPr>
        <p:spPr>
          <a:xfrm>
            <a:off x="268064" y="1637725"/>
            <a:ext cx="11257372" cy="400796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dirty="0"/>
          </a:p>
          <a:p>
            <a:r>
              <a:rPr lang="pt-BR" dirty="0">
                <a:ea typeface="+mn-lt"/>
                <a:cs typeface="+mn-lt"/>
              </a:rPr>
              <a:t>Após testados todos cenários de testes, e retestados os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possíveis bugs de maior severidade, são realizados comentários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de finalização de testes e anexos de evidências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no Deliverable de API e ele é movido para o status “Done” 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ainda na área “In Testing”</a:t>
            </a:r>
            <a:endParaRPr lang="pt-BR" dirty="0"/>
          </a:p>
          <a:p>
            <a:endParaRPr lang="pt-BR" dirty="0">
              <a:ea typeface="+mn-lt"/>
              <a:cs typeface="+mn-lt"/>
            </a:endParaRPr>
          </a:p>
          <a:p>
            <a:pPr lvl="1"/>
            <a:endParaRPr lang="pt-BR" sz="28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pt-BR" sz="2800" dirty="0"/>
          </a:p>
          <a:p>
            <a:pPr>
              <a:buFont typeface="Arial" panose="020B0604020202020204" pitchFamily="34" charset="0"/>
              <a:buChar char="•"/>
            </a:pPr>
            <a:endParaRPr lang="pt-BR" sz="2800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sz="28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ea typeface="+mn-lt"/>
              <a:cs typeface="+mn-lt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483738C-7EF2-4BDB-94A9-71D59BB3F90E}"/>
              </a:ext>
            </a:extLst>
          </p:cNvPr>
          <p:cNvSpPr txBox="1">
            <a:spLocks/>
          </p:cNvSpPr>
          <p:nvPr/>
        </p:nvSpPr>
        <p:spPr>
          <a:xfrm>
            <a:off x="632307" y="419521"/>
            <a:ext cx="10515600" cy="96822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cs typeface="Poppins ExtraBold"/>
              </a:rPr>
              <a:t>FINALIZAÇÃO</a:t>
            </a:r>
            <a:r>
              <a:rPr lang="pt-BR" dirty="0">
                <a:ea typeface="+mj-lt"/>
                <a:cs typeface="+mj-lt"/>
              </a:rPr>
              <a:t> DOS TESTES DOS DELIVERABLES DE API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604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8189CE-1919-408E-9097-602AF689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36" y="5911628"/>
            <a:ext cx="3260960" cy="8938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" y="111351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sz="3200" dirty="0">
                <a:cs typeface="Poppins ExtraBold"/>
              </a:rPr>
              <a:t>O QUE É UMA API?</a:t>
            </a:r>
            <a:endParaRPr lang="pt-BR" sz="32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9DB29F-BD3A-4AFD-8C26-802FEF625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7827" y="620462"/>
            <a:ext cx="6006052" cy="1890528"/>
          </a:xfrm>
        </p:spPr>
        <p:txBody>
          <a:bodyPr lIns="91440" tIns="45720" rIns="91440" bIns="45720" anchor="t"/>
          <a:lstStyle/>
          <a:p>
            <a:r>
              <a:rPr lang="pt-BR" sz="2400" dirty="0">
                <a:ea typeface="+mn-lt"/>
                <a:cs typeface="+mn-lt"/>
              </a:rPr>
              <a:t>Sigla: </a:t>
            </a:r>
            <a:r>
              <a:rPr lang="pt-BR" sz="2400" b="1" dirty="0">
                <a:ea typeface="+mn-lt"/>
                <a:cs typeface="+mn-lt"/>
              </a:rPr>
              <a:t>A</a:t>
            </a:r>
            <a:r>
              <a:rPr lang="pt-BR" sz="2400" dirty="0">
                <a:ea typeface="+mn-lt"/>
                <a:cs typeface="+mn-lt"/>
              </a:rPr>
              <a:t>pplication </a:t>
            </a:r>
            <a:r>
              <a:rPr lang="pt-BR" sz="2400" b="1" dirty="0">
                <a:ea typeface="+mn-lt"/>
                <a:cs typeface="+mn-lt"/>
              </a:rPr>
              <a:t>P</a:t>
            </a:r>
            <a:r>
              <a:rPr lang="pt-BR" sz="2400" dirty="0">
                <a:ea typeface="+mn-lt"/>
                <a:cs typeface="+mn-lt"/>
              </a:rPr>
              <a:t>rogramming </a:t>
            </a:r>
            <a:r>
              <a:rPr lang="pt-BR" sz="2400" b="1" dirty="0">
                <a:ea typeface="+mn-lt"/>
                <a:cs typeface="+mn-lt"/>
              </a:rPr>
              <a:t>I</a:t>
            </a:r>
            <a:r>
              <a:rPr lang="pt-BR" sz="2400" dirty="0">
                <a:ea typeface="+mn-lt"/>
                <a:cs typeface="+mn-lt"/>
              </a:rPr>
              <a:t>nterface </a:t>
            </a:r>
            <a:endParaRPr lang="pt-BR" sz="2400" dirty="0"/>
          </a:p>
          <a:p>
            <a:pPr marL="0" indent="0">
              <a:buNone/>
            </a:pPr>
            <a:r>
              <a:rPr lang="pt-BR" sz="2400" i="1" dirty="0">
                <a:ea typeface="+mn-lt"/>
                <a:cs typeface="+mn-lt"/>
              </a:rPr>
              <a:t>(Interface de Programação de Aplicações)</a:t>
            </a:r>
            <a:endParaRPr lang="pt-BR" sz="2400" i="1" dirty="0"/>
          </a:p>
          <a:p>
            <a:r>
              <a:rPr lang="pt-BR" sz="2400" dirty="0"/>
              <a:t>Conjunto de padrões de programação que permite construir aplicações e utiliza-las de forma transparente aos usuários.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205840-CB24-4AC5-A997-F135DF6CDE91}"/>
              </a:ext>
            </a:extLst>
          </p:cNvPr>
          <p:cNvSpPr txBox="1">
            <a:spLocks/>
          </p:cNvSpPr>
          <p:nvPr/>
        </p:nvSpPr>
        <p:spPr>
          <a:xfrm>
            <a:off x="108935" y="3825457"/>
            <a:ext cx="10515600" cy="96822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cs typeface="Poppins ExtraBold"/>
              </a:rPr>
              <a:t>QUAL A FUNÇÃO DA API?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236A3111-C365-4DC7-A270-C430840E11A7}"/>
              </a:ext>
            </a:extLst>
          </p:cNvPr>
          <p:cNvSpPr txBox="1">
            <a:spLocks/>
          </p:cNvSpPr>
          <p:nvPr/>
        </p:nvSpPr>
        <p:spPr>
          <a:xfrm>
            <a:off x="207185" y="4342944"/>
            <a:ext cx="10002956" cy="564301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ea typeface="+mn-lt"/>
                <a:cs typeface="+mn-lt"/>
              </a:rPr>
              <a:t>Estruturar informações e disponibiliza-las/recebe-las sempre de forma correta e atualizada.</a:t>
            </a:r>
          </a:p>
          <a:p>
            <a:pPr algn="just"/>
            <a:r>
              <a:rPr lang="pt-BR" sz="2400" dirty="0">
                <a:ea typeface="+mn-lt"/>
                <a:cs typeface="+mn-lt"/>
              </a:rPr>
              <a:t>Garantir segurança na troca de informações entre aplicações ou </a:t>
            </a:r>
            <a:r>
              <a:rPr lang="pt-BR" sz="2400" i="1" dirty="0">
                <a:ea typeface="+mn-lt"/>
                <a:cs typeface="+mn-lt"/>
              </a:rPr>
              <a:t>softwares</a:t>
            </a:r>
            <a:r>
              <a:rPr lang="pt-BR" sz="2400" dirty="0">
                <a:ea typeface="+mn-lt"/>
                <a:cs typeface="+mn-lt"/>
              </a:rPr>
              <a:t>. Uma API engloba, habitualmente, uma série de mecanismos que visam a segurança da informação, tais como o SSL/TLS, AppToken,  Keys, entre outros.</a:t>
            </a:r>
            <a:endParaRPr lang="pt-BR" sz="2400" dirty="0"/>
          </a:p>
          <a:p>
            <a:pPr algn="just"/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12" name="Imagem 12" descr="Interface gráfica do usuário, Diagrama, Aplicativo&#10;&#10;Descrição gerada automaticamente">
            <a:extLst>
              <a:ext uri="{FF2B5EF4-FFF2-40B4-BE49-F238E27FC236}">
                <a16:creationId xmlns:a16="http://schemas.microsoft.com/office/drawing/2014/main" id="{1DE7E9B9-F391-4F1F-BF45-84C81CB9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8" y="112684"/>
            <a:ext cx="6625086" cy="37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32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10715D7-9CB3-498B-9928-21063909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80" y="1034635"/>
            <a:ext cx="10694858" cy="498579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189D83-8A09-4B75-B2CF-68E90A264820}"/>
              </a:ext>
            </a:extLst>
          </p:cNvPr>
          <p:cNvSpPr txBox="1"/>
          <p:nvPr/>
        </p:nvSpPr>
        <p:spPr>
          <a:xfrm>
            <a:off x="835572" y="165538"/>
            <a:ext cx="864213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700" dirty="0">
                <a:latin typeface="Gotham Pro Light"/>
              </a:rPr>
              <a:t>- Link do deliverable 1 de backend: </a:t>
            </a:r>
            <a:br>
              <a:rPr lang="pt-BR" sz="1700" dirty="0">
                <a:latin typeface="Gotham Pro Light"/>
              </a:rPr>
            </a:br>
            <a:r>
              <a:rPr lang="pt-BR" sz="1700" dirty="0">
                <a:latin typeface="Gotham Pro Light"/>
                <a:hlinkClick r:id="rId4"/>
              </a:rPr>
              <a:t>177944 - [DELIVERABLE][API][V1] Adicionar atributo em Lead/Cliente - POST e PUT</a:t>
            </a:r>
          </a:p>
        </p:txBody>
      </p:sp>
    </p:spTree>
    <p:extLst>
      <p:ext uri="{BB962C8B-B14F-4D97-AF65-F5344CB8AC3E}">
        <p14:creationId xmlns:p14="http://schemas.microsoft.com/office/powerpoint/2010/main" val="1545524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9889-24B5-4685-9E4E-B6728288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15" y="2526890"/>
            <a:ext cx="4622350" cy="1571446"/>
          </a:xfrm>
        </p:spPr>
        <p:txBody>
          <a:bodyPr lIns="91440" tIns="45720" rIns="91440" bIns="45720" anchor="b">
            <a:noAutofit/>
          </a:bodyPr>
          <a:lstStyle/>
          <a:p>
            <a:r>
              <a:rPr lang="pt-BR" dirty="0">
                <a:cs typeface="Poppins ExtraBold"/>
              </a:rPr>
              <a:t>DÚVIDAS?</a:t>
            </a:r>
            <a:br>
              <a:rPr lang="pt-BR" dirty="0">
                <a:cs typeface="Poppins ExtraBold"/>
              </a:rPr>
            </a:br>
            <a:endParaRPr lang="pt-BR" dirty="0">
              <a:cs typeface="Poppins ExtraBold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1650F97-AE56-4C13-BC3A-F6051A432F0C}"/>
              </a:ext>
            </a:extLst>
          </p:cNvPr>
          <p:cNvSpPr txBox="1"/>
          <p:nvPr/>
        </p:nvSpPr>
        <p:spPr>
          <a:xfrm>
            <a:off x="1618891" y="14751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  <p:pic>
        <p:nvPicPr>
          <p:cNvPr id="11" name="Imagem 11">
            <a:extLst>
              <a:ext uri="{FF2B5EF4-FFF2-40B4-BE49-F238E27FC236}">
                <a16:creationId xmlns:a16="http://schemas.microsoft.com/office/drawing/2014/main" id="{60039159-7B0F-4440-A5CE-A063BD5F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080" y="-3913"/>
            <a:ext cx="7142670" cy="58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6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096C058-B89D-4D65-9490-45617302228C}"/>
              </a:ext>
            </a:extLst>
          </p:cNvPr>
          <p:cNvCxnSpPr>
            <a:cxnSpLocks/>
          </p:cNvCxnSpPr>
          <p:nvPr/>
        </p:nvCxnSpPr>
        <p:spPr>
          <a:xfrm flipH="1">
            <a:off x="1878496" y="3498574"/>
            <a:ext cx="355820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25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38" y="285663"/>
            <a:ext cx="9394165" cy="5583357"/>
          </a:xfrm>
        </p:spPr>
        <p:txBody>
          <a:bodyPr lIns="91440" tIns="45720" rIns="91440" bIns="45720" anchor="t"/>
          <a:lstStyle/>
          <a:p>
            <a:r>
              <a:rPr lang="pt-BR" sz="3600" dirty="0">
                <a:cs typeface="Poppins ExtraBold"/>
              </a:rPr>
              <a:t>FERRAMENTAS DE TESTES DE API DISPONÍVEIS NO MERCADO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5347E414-E4D3-45E4-A197-6E6AE1E62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1" y="3236312"/>
            <a:ext cx="2527540" cy="831075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2B712776-0293-4A9C-87B7-61B04BB4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609" y="1531188"/>
            <a:ext cx="2743200" cy="1524000"/>
          </a:xfrm>
          <a:prstGeom prst="rect">
            <a:avLst/>
          </a:prstGeom>
        </p:spPr>
      </p:pic>
      <p:pic>
        <p:nvPicPr>
          <p:cNvPr id="12" name="Imagem 12" descr="Texto&#10;&#10;Descrição gerada automaticamente">
            <a:extLst>
              <a:ext uri="{FF2B5EF4-FFF2-40B4-BE49-F238E27FC236}">
                <a16:creationId xmlns:a16="http://schemas.microsoft.com/office/drawing/2014/main" id="{9C14288A-D645-4972-A7EE-1F4EFE2D0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740" y="1827214"/>
            <a:ext cx="2743200" cy="931951"/>
          </a:xfrm>
          <a:prstGeom prst="rect">
            <a:avLst/>
          </a:prstGeom>
        </p:spPr>
      </p:pic>
      <p:pic>
        <p:nvPicPr>
          <p:cNvPr id="13" name="Imagem 13" descr="Uma imagem contendo Ícone&#10;&#10;Descrição gerada automaticamente">
            <a:extLst>
              <a:ext uri="{FF2B5EF4-FFF2-40B4-BE49-F238E27FC236}">
                <a16:creationId xmlns:a16="http://schemas.microsoft.com/office/drawing/2014/main" id="{7A44B75B-5CDB-4135-9285-617015634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99" y="5337807"/>
            <a:ext cx="2743200" cy="754380"/>
          </a:xfrm>
          <a:prstGeom prst="rect">
            <a:avLst/>
          </a:prstGeom>
        </p:spPr>
      </p:pic>
      <p:pic>
        <p:nvPicPr>
          <p:cNvPr id="14" name="Imagem 14" descr="Logotipo, nome da empresa&#10;&#10;Descrição gerada automaticamente">
            <a:extLst>
              <a:ext uri="{FF2B5EF4-FFF2-40B4-BE49-F238E27FC236}">
                <a16:creationId xmlns:a16="http://schemas.microsoft.com/office/drawing/2014/main" id="{6A3879B5-61A0-4DE5-9021-EDAC4041D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891" y="5136089"/>
            <a:ext cx="2743200" cy="1315970"/>
          </a:xfrm>
          <a:prstGeom prst="rect">
            <a:avLst/>
          </a:prstGeom>
        </p:spPr>
      </p:pic>
      <p:pic>
        <p:nvPicPr>
          <p:cNvPr id="15" name="Imagem 15" descr="Uma imagem contendo Ícone&#10;&#10;Descrição gerada automaticamente">
            <a:extLst>
              <a:ext uri="{FF2B5EF4-FFF2-40B4-BE49-F238E27FC236}">
                <a16:creationId xmlns:a16="http://schemas.microsoft.com/office/drawing/2014/main" id="{E80BB74E-B950-4533-8898-447BF1008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873" y="4405191"/>
            <a:ext cx="2656936" cy="779318"/>
          </a:xfrm>
          <a:prstGeom prst="rect">
            <a:avLst/>
          </a:prstGeom>
        </p:spPr>
      </p:pic>
      <p:pic>
        <p:nvPicPr>
          <p:cNvPr id="16" name="Imagem 16" descr="Logotipo&#10;&#10;Descrição gerada automaticamente">
            <a:extLst>
              <a:ext uri="{FF2B5EF4-FFF2-40B4-BE49-F238E27FC236}">
                <a16:creationId xmlns:a16="http://schemas.microsoft.com/office/drawing/2014/main" id="{87F7BE5E-0E54-45FD-9E80-FD70FAB88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739" y="3917891"/>
            <a:ext cx="2355012" cy="1236330"/>
          </a:xfrm>
          <a:prstGeom prst="rect">
            <a:avLst/>
          </a:prstGeom>
        </p:spPr>
      </p:pic>
      <p:pic>
        <p:nvPicPr>
          <p:cNvPr id="17" name="Imagem 17" descr="Logotipo, nome da empresa&#10;&#10;Descrição gerada automaticamente">
            <a:extLst>
              <a:ext uri="{FF2B5EF4-FFF2-40B4-BE49-F238E27FC236}">
                <a16:creationId xmlns:a16="http://schemas.microsoft.com/office/drawing/2014/main" id="{EFCC1633-5FA6-4D1C-B555-651B036148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381" y="1822877"/>
            <a:ext cx="2743200" cy="768096"/>
          </a:xfrm>
          <a:prstGeom prst="rect">
            <a:avLst/>
          </a:prstGeom>
        </p:spPr>
      </p:pic>
      <p:pic>
        <p:nvPicPr>
          <p:cNvPr id="18" name="Imagem 18">
            <a:extLst>
              <a:ext uri="{FF2B5EF4-FFF2-40B4-BE49-F238E27FC236}">
                <a16:creationId xmlns:a16="http://schemas.microsoft.com/office/drawing/2014/main" id="{EBBB5824-4684-4B1E-9159-BFC90BCAB4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384" y="3048202"/>
            <a:ext cx="2743200" cy="704088"/>
          </a:xfrm>
          <a:prstGeom prst="rect">
            <a:avLst/>
          </a:prstGeom>
        </p:spPr>
      </p:pic>
      <p:pic>
        <p:nvPicPr>
          <p:cNvPr id="31" name="Imagem 31" descr="Logotipo, Ícone&#10;&#10;Descrição gerada automaticamente">
            <a:extLst>
              <a:ext uri="{FF2B5EF4-FFF2-40B4-BE49-F238E27FC236}">
                <a16:creationId xmlns:a16="http://schemas.microsoft.com/office/drawing/2014/main" id="{188DAFB6-0DEA-4549-9556-8C6E5849F1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5004" y="4693227"/>
            <a:ext cx="2743200" cy="433278"/>
          </a:xfrm>
          <a:prstGeom prst="rect">
            <a:avLst/>
          </a:prstGeom>
        </p:spPr>
      </p:pic>
      <p:pic>
        <p:nvPicPr>
          <p:cNvPr id="3" name="Imagem 3" descr="Logotipo&#10;&#10;Descrição gerada automaticamente">
            <a:extLst>
              <a:ext uri="{FF2B5EF4-FFF2-40B4-BE49-F238E27FC236}">
                <a16:creationId xmlns:a16="http://schemas.microsoft.com/office/drawing/2014/main" id="{FBED1C30-330E-49A7-85EB-144EFF9A15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5608" y="2910026"/>
            <a:ext cx="2743200" cy="109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2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58" y="256908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sz="3600" dirty="0">
                <a:cs typeface="Poppins ExtraBold"/>
              </a:rPr>
              <a:t>POR QUE USAR O POSTMAN?</a:t>
            </a:r>
            <a:endParaRPr lang="pt-BR" sz="4000" dirty="0">
              <a:cs typeface="Poppins ExtraBold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9DB29F-BD3A-4AFD-8C26-802FEF625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542" y="1340509"/>
            <a:ext cx="4884618" cy="4521583"/>
          </a:xfrm>
        </p:spPr>
        <p:txBody>
          <a:bodyPr lIns="91440" tIns="45720" rIns="91440" bIns="45720" anchor="t"/>
          <a:lstStyle/>
          <a:p>
            <a:pPr algn="just"/>
            <a:endParaRPr lang="pt-BR" dirty="0"/>
          </a:p>
          <a:p>
            <a:pPr algn="just"/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33B523-AC59-4520-9844-6F75276C1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031" y="1081716"/>
            <a:ext cx="11049151" cy="4521584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pt-BR" sz="2400" dirty="0"/>
              <a:t>Fácil acessibilidade e uso intuitivo</a:t>
            </a:r>
          </a:p>
          <a:p>
            <a:pPr>
              <a:lnSpc>
                <a:spcPct val="100000"/>
              </a:lnSpc>
            </a:pPr>
            <a:r>
              <a:rPr lang="pt-BR" sz="2400" dirty="0"/>
              <a:t>Sempre atualizado</a:t>
            </a:r>
          </a:p>
          <a:p>
            <a:pPr>
              <a:lnSpc>
                <a:spcPct val="100000"/>
              </a:lnSpc>
            </a:pPr>
            <a:r>
              <a:rPr lang="pt-BR" sz="2400" dirty="0"/>
              <a:t>Testes automatizados em Javascript</a:t>
            </a:r>
          </a:p>
          <a:p>
            <a:pPr>
              <a:lnSpc>
                <a:spcPct val="100000"/>
              </a:lnSpc>
            </a:pPr>
            <a:r>
              <a:rPr lang="pt-BR" sz="2400" dirty="0"/>
              <a:t>Armazenamento do histórico de requisições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ea typeface="+mn-lt"/>
                <a:cs typeface="+mn-lt"/>
              </a:rPr>
              <a:t>Uso de coleções</a:t>
            </a:r>
          </a:p>
          <a:p>
            <a:pPr algn="just"/>
            <a:r>
              <a:rPr lang="pt-BR" sz="2400" dirty="0"/>
              <a:t>Possibilita qualquer tipo de chamada de API: Rest, SOAP ou HTTP</a:t>
            </a:r>
            <a:endParaRPr lang="pt-BR" sz="2400" dirty="0">
              <a:ea typeface="+mn-lt"/>
              <a:cs typeface="+mn-lt"/>
            </a:endParaRPr>
          </a:p>
          <a:p>
            <a:pPr algn="just"/>
            <a:r>
              <a:rPr lang="pt-BR" sz="2400" dirty="0"/>
              <a:t>Oferece suporte aos formatos de dados mais populares como OpenAPI, GraphQL, JSON, XML, Text, etc....</a:t>
            </a:r>
            <a:endParaRPr lang="pt-BR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ea typeface="+mn-lt"/>
                <a:cs typeface="+mn-lt"/>
              </a:rPr>
              <a:t>Uso colaborativo</a:t>
            </a: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ea typeface="+mn-lt"/>
                <a:cs typeface="+mn-lt"/>
              </a:rPr>
              <a:t>Criação de ambientes</a:t>
            </a:r>
          </a:p>
          <a:p>
            <a:pPr>
              <a:lnSpc>
                <a:spcPct val="100000"/>
              </a:lnSpc>
            </a:pPr>
            <a:endParaRPr lang="pt-BR" sz="2400" dirty="0"/>
          </a:p>
          <a:p>
            <a:endParaRPr lang="pt-BR" sz="2400" dirty="0"/>
          </a:p>
        </p:txBody>
      </p:sp>
      <p:pic>
        <p:nvPicPr>
          <p:cNvPr id="28" name="Imagem 28" descr="Uma imagem contendo Ícone&#10;&#10;Descrição gerada automaticamente">
            <a:extLst>
              <a:ext uri="{FF2B5EF4-FFF2-40B4-BE49-F238E27FC236}">
                <a16:creationId xmlns:a16="http://schemas.microsoft.com/office/drawing/2014/main" id="{75247680-9599-499D-88CC-06DD4C30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382" y="737825"/>
            <a:ext cx="3979652" cy="25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5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m 11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479212A-1B60-4A62-9BBE-FDD65BA15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1" b="3679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8" name="Imagem 12" descr="Logotipo&#10;&#10;Descrição gerada automaticamente">
            <a:extLst>
              <a:ext uri="{FF2B5EF4-FFF2-40B4-BE49-F238E27FC236}">
                <a16:creationId xmlns:a16="http://schemas.microsoft.com/office/drawing/2014/main" id="{0E61034F-2735-45E1-A52A-C0C2A2C21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47" b="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13" y="1115219"/>
            <a:ext cx="5395912" cy="25601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DEMONSTRAÇÃO PRÁTICA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428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83" y="208252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dirty="0"/>
              <a:t>COLLECTION “Go Rest API”</a:t>
            </a:r>
            <a:br>
              <a:rPr lang="pt-BR" dirty="0"/>
            </a:br>
            <a:endParaRPr lang="pt-BR" dirty="0">
              <a:cs typeface="Poppins ExtraBold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9DB29F-BD3A-4AFD-8C26-802FEF625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5983" y="1379695"/>
            <a:ext cx="9686655" cy="450720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Collection “Go Rest API”</a:t>
            </a:r>
          </a:p>
          <a:p>
            <a:pPr marL="457200" lvl="1" indent="0">
              <a:buNone/>
            </a:pPr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C3A433B-5A50-4712-A8C8-F991941E0F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011908"/>
              </p:ext>
            </p:extLst>
          </p:nvPr>
        </p:nvGraphicFramePr>
        <p:xfrm>
          <a:off x="1103981" y="2499472"/>
          <a:ext cx="229076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Objeto de Shell de Gerenciador" showAsIcon="1" r:id="rId3" imgW="2290320" imgH="511200" progId="Package">
                  <p:embed/>
                </p:oleObj>
              </mc:Choice>
              <mc:Fallback>
                <p:oleObj name="Objeto de Shell de Gerenciador" showAsIcon="1" r:id="rId3" imgW="2290320" imgH="511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3981" y="2499472"/>
                        <a:ext cx="2290762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246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7F12E-2682-406F-909E-8B13DD1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524" y="199399"/>
            <a:ext cx="10515600" cy="968226"/>
          </a:xfrm>
        </p:spPr>
        <p:txBody>
          <a:bodyPr lIns="91440" tIns="45720" rIns="91440" bIns="45720" anchor="t"/>
          <a:lstStyle/>
          <a:p>
            <a:r>
              <a:rPr lang="pt-BR" dirty="0">
                <a:cs typeface="Poppins ExtraBold"/>
              </a:rPr>
              <a:t>EXEMPLOS DIDÁTICOS</a:t>
            </a:r>
            <a:br>
              <a:rPr lang="pt-BR" dirty="0">
                <a:cs typeface="Poppins ExtraBold"/>
              </a:rPr>
            </a:br>
            <a:r>
              <a:rPr lang="pt-BR" dirty="0">
                <a:cs typeface="Poppins ExtraBold"/>
              </a:rPr>
              <a:t> DE API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9DB29F-BD3A-4AFD-8C26-802FEF625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1011" y="1342175"/>
            <a:ext cx="9686655" cy="450720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Petshop</a:t>
            </a:r>
          </a:p>
          <a:p>
            <a:pPr lvl="1"/>
            <a:r>
              <a:rPr lang="pt-BR" dirty="0">
                <a:ea typeface="+mn-lt"/>
                <a:cs typeface="+mn-lt"/>
                <a:hlinkClick r:id="rId2"/>
              </a:rPr>
              <a:t>https://http.cat/</a:t>
            </a:r>
            <a:r>
              <a:rPr lang="pt-BR" dirty="0">
                <a:ea typeface="+mn-lt"/>
                <a:cs typeface="+mn-lt"/>
              </a:rPr>
              <a:t> </a:t>
            </a:r>
          </a:p>
          <a:p>
            <a:pPr lvl="1"/>
            <a:r>
              <a:rPr lang="pt-BR" dirty="0">
                <a:ea typeface="+mn-lt"/>
                <a:cs typeface="+mn-lt"/>
                <a:hlinkClick r:id="rId3"/>
              </a:rPr>
              <a:t>https://httpstatusdogs.com/</a:t>
            </a:r>
            <a:endParaRPr lang="pt-BR" dirty="0"/>
          </a:p>
          <a:p>
            <a:pPr lvl="2"/>
            <a:r>
              <a:rPr lang="pt-BR" dirty="0"/>
              <a:t>significado de cada código de retorno</a:t>
            </a:r>
            <a:endParaRPr lang="pt-BR" dirty="0">
              <a:ea typeface="+mn-lt"/>
              <a:cs typeface="+mn-lt"/>
            </a:endParaRPr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0AF36C1-6ADE-4871-9AA7-EB83D894B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1" y="949"/>
            <a:ext cx="2833459" cy="6856289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D9757FCB-2D45-4336-A3B6-25C4FEAC3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0">
            <a:off x="5979692" y="3806798"/>
            <a:ext cx="2886973" cy="2138218"/>
          </a:xfrm>
          <a:prstGeom prst="rect">
            <a:avLst/>
          </a:prstGeom>
        </p:spPr>
      </p:pic>
      <p:pic>
        <p:nvPicPr>
          <p:cNvPr id="11" name="Imagem 11" descr="Gato com a boca aberta&#10;&#10;Descrição gerada automaticamente">
            <a:extLst>
              <a:ext uri="{FF2B5EF4-FFF2-40B4-BE49-F238E27FC236}">
                <a16:creationId xmlns:a16="http://schemas.microsoft.com/office/drawing/2014/main" id="{21D59B6B-DE1E-4338-9A3F-A5090998E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60000">
            <a:off x="9047029" y="3803295"/>
            <a:ext cx="2843841" cy="2128858"/>
          </a:xfrm>
          <a:prstGeom prst="rect">
            <a:avLst/>
          </a:prstGeom>
        </p:spPr>
      </p:pic>
      <p:pic>
        <p:nvPicPr>
          <p:cNvPr id="13" name="Imagem 13" descr="Cachorro com a língua de fora&#10;&#10;Descrição gerada automaticamente">
            <a:extLst>
              <a:ext uri="{FF2B5EF4-FFF2-40B4-BE49-F238E27FC236}">
                <a16:creationId xmlns:a16="http://schemas.microsoft.com/office/drawing/2014/main" id="{520B04F0-4D35-4F8E-A424-90B32BF0E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600000">
            <a:off x="3044412" y="3813184"/>
            <a:ext cx="2743200" cy="21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7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68DACBE-56BC-482D-807A-35DC01BEF35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73810" y="706647"/>
            <a:ext cx="11459601" cy="165576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pt-BR" sz="4400" b="1" dirty="0">
                <a:solidFill>
                  <a:schemeClr val="bg2"/>
                </a:solidFill>
              </a:rPr>
              <a:t>Testes de API no contexto do Projeto</a:t>
            </a:r>
            <a:endParaRPr lang="pt-BR" sz="4400" dirty="0">
              <a:solidFill>
                <a:schemeClr val="bg2"/>
              </a:solidFill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1E10E802-F1E5-4BD8-AC2A-B029EA69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533" y="1800119"/>
            <a:ext cx="5346819" cy="115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00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DB1 GLOBAL SOFTWARE">
      <a:dk1>
        <a:srgbClr val="181F41"/>
      </a:dk1>
      <a:lt1>
        <a:srgbClr val="D8D8D8"/>
      </a:lt1>
      <a:dk2>
        <a:srgbClr val="E4003F"/>
      </a:dk2>
      <a:lt2>
        <a:srgbClr val="FFFFFF"/>
      </a:lt2>
      <a:accent1>
        <a:srgbClr val="542BF1"/>
      </a:accent1>
      <a:accent2>
        <a:srgbClr val="4867FF"/>
      </a:accent2>
      <a:accent3>
        <a:srgbClr val="819BEA"/>
      </a:accent3>
      <a:accent4>
        <a:srgbClr val="FFC000"/>
      </a:accent4>
      <a:accent5>
        <a:srgbClr val="5B9BD5"/>
      </a:accent5>
      <a:accent6>
        <a:srgbClr val="FF2D5E"/>
      </a:accent6>
      <a:hlink>
        <a:srgbClr val="FA0521"/>
      </a:hlink>
      <a:folHlink>
        <a:srgbClr val="5A0FEA"/>
      </a:folHlink>
    </a:clrScheme>
    <a:fontScheme name="DB1 GLOBAL SOFTWARE">
      <a:majorFont>
        <a:latin typeface="Poppins ExtraBold"/>
        <a:ea typeface=""/>
        <a:cs typeface=""/>
      </a:majorFont>
      <a:minorFont>
        <a:latin typeface="Space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0989EBC629E8642A9BEF5808D66863B" ma:contentTypeVersion="12" ma:contentTypeDescription="Crie um novo documento." ma:contentTypeScope="" ma:versionID="5d3396503015616b9fe005cf456fe120">
  <xsd:schema xmlns:xsd="http://www.w3.org/2001/XMLSchema" xmlns:xs="http://www.w3.org/2001/XMLSchema" xmlns:p="http://schemas.microsoft.com/office/2006/metadata/properties" xmlns:ns2="25326074-5e9b-466d-9598-ba19fbed76c5" xmlns:ns3="95efa08a-4682-4621-aece-48d8f465838d" targetNamespace="http://schemas.microsoft.com/office/2006/metadata/properties" ma:root="true" ma:fieldsID="b05092a101d86096e8ccb16eb828d7e0" ns2:_="" ns3:_="">
    <xsd:import namespace="25326074-5e9b-466d-9598-ba19fbed76c5"/>
    <xsd:import namespace="95efa08a-4682-4621-aece-48d8f46583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26074-5e9b-466d-9598-ba19fbed76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efa08a-4682-4621-aece-48d8f465838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939F07-4D49-43E7-955A-93986B288A5A}">
  <ds:schemaRefs>
    <ds:schemaRef ds:uri="66f746cb-7987-4b8c-a030-df21bd6954e6"/>
    <ds:schemaRef ds:uri="ed5373ab-d810-48cb-82ce-ab9d8f02828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8E113D4-E4EF-4CE0-BF9F-FA85A4DDF121}">
  <ds:schemaRefs>
    <ds:schemaRef ds:uri="25326074-5e9b-466d-9598-ba19fbed76c5"/>
    <ds:schemaRef ds:uri="95efa08a-4682-4621-aece-48d8f46583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068EEEC-2504-457B-967B-608DECBE33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1440</Words>
  <Application>Microsoft Office PowerPoint</Application>
  <PresentationFormat>Widescreen</PresentationFormat>
  <Paragraphs>177</Paragraphs>
  <Slides>32</Slides>
  <Notes>10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</vt:lpstr>
      <vt:lpstr>Calibri</vt:lpstr>
      <vt:lpstr>Gotham Pro Light</vt:lpstr>
      <vt:lpstr>Poppins ExtraBold</vt:lpstr>
      <vt:lpstr>Space Grotesk</vt:lpstr>
      <vt:lpstr>Tema do Office</vt:lpstr>
      <vt:lpstr>Objeto de Shell de Gerenciador</vt:lpstr>
      <vt:lpstr>TESTES DE API </vt:lpstr>
      <vt:lpstr>AGENDA</vt:lpstr>
      <vt:lpstr>O QUE É UMA API?</vt:lpstr>
      <vt:lpstr>FERRAMENTAS DE TESTES DE API DISPONÍVEIS NO MERCADO</vt:lpstr>
      <vt:lpstr>POR QUE USAR O POSTMAN?</vt:lpstr>
      <vt:lpstr>DEMONSTRAÇÃO PRÁTICA</vt:lpstr>
      <vt:lpstr>COLLECTION “Go Rest API” </vt:lpstr>
      <vt:lpstr>EXEMPLOS DIDÁTICOS  DE API</vt:lpstr>
      <vt:lpstr>Apresentação do PowerPoint</vt:lpstr>
      <vt:lpstr>TESTES DE API NO CONTEXTO DO PROJETO PLAENGE</vt:lpstr>
      <vt:lpstr>Apresentação do PowerPoint</vt:lpstr>
      <vt:lpstr>Apresentação do PowerPoint</vt:lpstr>
      <vt:lpstr>Apresentação do PowerPoint</vt:lpstr>
      <vt:lpstr>TESTES DE API NO CONTEXTO DO PROJETO PLAENGE</vt:lpstr>
      <vt:lpstr>Apresentação do PowerPoint</vt:lpstr>
      <vt:lpstr>APLICAÇÃO DO POSTMAN NO PROJETO PLAENGE</vt:lpstr>
      <vt:lpstr>EXEMPLO DE COLLECTION DO POSTMAN CONFIGURADA COM AS REQUISIÇÕES E CENÁRIOS DE TESTES (ABA "TESTS")</vt:lpstr>
      <vt:lpstr>TESTES DE API NO CONTEXTO DO PROJETO PLAENGE</vt:lpstr>
      <vt:lpstr>Apresentação do PowerPoint</vt:lpstr>
      <vt:lpstr>EXEMPLOS DE CENÁRIOS DE TESTES DE API EXECUTADOS – POSTMAN 1</vt:lpstr>
      <vt:lpstr>EXEMPLOS DE CENÁRIOS DE TESTES DE API EXECUTADOS – POSTMAN 2</vt:lpstr>
      <vt:lpstr>EXEMPLOS DE CENÁRIOS DE TESTES DE API EXECUTADOS – POSTMAN 3</vt:lpstr>
      <vt:lpstr>EXEMPLOS DE CENÁRIOS DE TESTES DE API EXECUTADOS - MONGODB</vt:lpstr>
      <vt:lpstr>EXEMPLOS DE CENÁRIOS DE TESTES DE API EXECUTADOS - MYSQL</vt:lpstr>
      <vt:lpstr>COLLECTION “Ventas API - Testes Deliverable 177944” </vt:lpstr>
      <vt:lpstr>TESTES DE API NO CONTEXTO DO PROJETO PLAENGE</vt:lpstr>
      <vt:lpstr>TESTES DE API NO CONTEXTO DO PROJETO PLAENGE</vt:lpstr>
      <vt:lpstr>BUGS ENCONTRADOS (FILHOS (CHILD) DO  DELIVERABLE DE API)  </vt:lpstr>
      <vt:lpstr>Apresentação do PowerPoint</vt:lpstr>
      <vt:lpstr>Apresentação do PowerPoint</vt:lpstr>
      <vt:lpstr>DÚVIDAS?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Gomes de Melo</dc:creator>
  <cp:lastModifiedBy>Andressa Karla da Silva Pilar</cp:lastModifiedBy>
  <cp:revision>137</cp:revision>
  <dcterms:created xsi:type="dcterms:W3CDTF">2020-06-24T13:45:46Z</dcterms:created>
  <dcterms:modified xsi:type="dcterms:W3CDTF">2022-01-20T16:04:58Z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0x01010040989EBC629E8642A9BEF5808D66863B</vt:lpwstr>
  </property>
</Properties>
</file>